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56" r:id="rId3"/>
    <p:sldId id="257" r:id="rId4"/>
    <p:sldId id="258" r:id="rId5"/>
    <p:sldId id="261" r:id="rId6"/>
    <p:sldId id="262" r:id="rId7"/>
    <p:sldId id="263" r:id="rId8"/>
    <p:sldId id="266" r:id="rId9"/>
    <p:sldId id="282" r:id="rId10"/>
    <p:sldId id="283" r:id="rId11"/>
    <p:sldId id="284" r:id="rId12"/>
    <p:sldId id="259" r:id="rId13"/>
    <p:sldId id="285" r:id="rId14"/>
    <p:sldId id="286" r:id="rId15"/>
    <p:sldId id="287" r:id="rId16"/>
    <p:sldId id="288" r:id="rId17"/>
    <p:sldId id="267" r:id="rId18"/>
    <p:sldId id="268" r:id="rId19"/>
    <p:sldId id="269" r:id="rId20"/>
    <p:sldId id="270" r:id="rId21"/>
    <p:sldId id="272" r:id="rId22"/>
    <p:sldId id="273" r:id="rId23"/>
    <p:sldId id="271" r:id="rId24"/>
    <p:sldId id="274" r:id="rId25"/>
    <p:sldId id="277" r:id="rId2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14" autoAdjust="0"/>
  </p:normalViewPr>
  <p:slideViewPr>
    <p:cSldViewPr snapToGrid="0">
      <p:cViewPr varScale="1">
        <p:scale>
          <a:sx n="77" d="100"/>
          <a:sy n="77" d="100"/>
        </p:scale>
        <p:origin x="88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67B5B5-71A7-487A-AF62-7F43C95D65E2}"/>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2A5E8962-7FB2-4CAC-873C-DD405B2D6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417B9C9A-1006-4AA6-A7C1-34056CE0BA5F}"/>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5" name="Alt Bilgi Yer Tutucusu 4">
            <a:extLst>
              <a:ext uri="{FF2B5EF4-FFF2-40B4-BE49-F238E27FC236}">
                <a16:creationId xmlns:a16="http://schemas.microsoft.com/office/drawing/2014/main" id="{8A7996B7-279E-43CB-B7B5-DE1B0D8A45A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B4A7E2E-320C-4668-97B7-3F1A7D91EABA}"/>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3167127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3F7426-C07D-40AD-A1C2-D7165D90F3A7}"/>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3540DE9C-5A2D-49E7-BFD1-B4426B6587C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A795998-6FDF-4436-9F84-8BEE5BC5D3C7}"/>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5" name="Alt Bilgi Yer Tutucusu 4">
            <a:extLst>
              <a:ext uri="{FF2B5EF4-FFF2-40B4-BE49-F238E27FC236}">
                <a16:creationId xmlns:a16="http://schemas.microsoft.com/office/drawing/2014/main" id="{705941D2-7D38-4663-B760-F1F2E662523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6DDFABC-C22A-482B-AC41-5AFC28F9891F}"/>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2967862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9DC7CDEC-85EC-4035-816B-92EE964D68E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AF4856D-A73D-418A-8ED9-16359B1E3C61}"/>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6D4F9EF-4988-4785-AA93-A9178446CD15}"/>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5" name="Alt Bilgi Yer Tutucusu 4">
            <a:extLst>
              <a:ext uri="{FF2B5EF4-FFF2-40B4-BE49-F238E27FC236}">
                <a16:creationId xmlns:a16="http://schemas.microsoft.com/office/drawing/2014/main" id="{744CC211-B377-46C8-95FA-E883E1F1421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80395DB-3A21-461C-AFFD-BB79CB438BA1}"/>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18067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C54652-6585-482B-B768-077F7FA70F3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3F4114E-1DA7-4E4B-83A9-A12A93141B65}"/>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A188210-857A-4DE5-89B7-F2883F4C2D87}"/>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5" name="Alt Bilgi Yer Tutucusu 4">
            <a:extLst>
              <a:ext uri="{FF2B5EF4-FFF2-40B4-BE49-F238E27FC236}">
                <a16:creationId xmlns:a16="http://schemas.microsoft.com/office/drawing/2014/main" id="{98D04B01-0D2A-43D8-9DF8-44E49ED6863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0CA84DC-8F33-40A9-9B68-8EB9F617857B}"/>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342755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E829EC-12E2-4EC2-9496-8BDBA4F6539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A79A9D74-4A89-4B3F-A67A-CD532C7940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0B9DDC2C-5E32-4307-AD6D-08A0C4228BFA}"/>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5" name="Alt Bilgi Yer Tutucusu 4">
            <a:extLst>
              <a:ext uri="{FF2B5EF4-FFF2-40B4-BE49-F238E27FC236}">
                <a16:creationId xmlns:a16="http://schemas.microsoft.com/office/drawing/2014/main" id="{222CD377-812E-4260-9F92-850DBADD51E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211C487-061C-4811-B5B8-10C38570CC4E}"/>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341895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2AF4D7-6C69-47A7-AB68-617AB7A0587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7EDB066-202C-45B0-96A7-1A2C1234F64A}"/>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AC1BDD00-08DA-4DDF-B7CB-14C52ACCA57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9900D420-728F-4A8F-BBDD-9C8C6684C442}"/>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6" name="Alt Bilgi Yer Tutucusu 5">
            <a:extLst>
              <a:ext uri="{FF2B5EF4-FFF2-40B4-BE49-F238E27FC236}">
                <a16:creationId xmlns:a16="http://schemas.microsoft.com/office/drawing/2014/main" id="{1374E190-6221-473E-9A59-6F64BB88452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10A8FA4-38C0-4257-92AF-10D48F1AF48D}"/>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3824620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E27AF0-0DA1-4680-8E0B-BBE87957CC10}"/>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1B00477-FB05-4C03-8A21-E0BE4E78A5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41FEB0DA-9DE8-4AF8-9B82-CA568D0B5D8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DB97464C-C7FC-427C-86C2-B4C44ACDA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2288E30-C1D8-4E21-A972-8CDCC17CA638}"/>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7F24DCC-E1D5-4C58-9B11-05E0DC023382}"/>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8" name="Alt Bilgi Yer Tutucusu 7">
            <a:extLst>
              <a:ext uri="{FF2B5EF4-FFF2-40B4-BE49-F238E27FC236}">
                <a16:creationId xmlns:a16="http://schemas.microsoft.com/office/drawing/2014/main" id="{5D8C8DEF-0568-41CD-A3B9-E966E4105675}"/>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589287AF-4C8D-49FB-9A33-17E7557B193B}"/>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84077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09C92EA-698E-4945-A087-AB7B9BE7EFE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9EBD131B-2496-4C99-8715-1A0962D7E0C6}"/>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4" name="Alt Bilgi Yer Tutucusu 3">
            <a:extLst>
              <a:ext uri="{FF2B5EF4-FFF2-40B4-BE49-F238E27FC236}">
                <a16:creationId xmlns:a16="http://schemas.microsoft.com/office/drawing/2014/main" id="{8363C32F-6E88-4B0E-BCD7-660FB35A9516}"/>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697BEB64-8239-47EB-9EA8-DB3582E7B8E0}"/>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3017298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6CE17173-368F-4F4B-AAC5-BAA12EA548F2}"/>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3" name="Alt Bilgi Yer Tutucusu 2">
            <a:extLst>
              <a:ext uri="{FF2B5EF4-FFF2-40B4-BE49-F238E27FC236}">
                <a16:creationId xmlns:a16="http://schemas.microsoft.com/office/drawing/2014/main" id="{E9825C50-85E9-41FE-B4B7-C45051205921}"/>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AA203BA3-43CA-410E-B7AC-AFF17A43072C}"/>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3256932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C92C49-6931-4106-B76A-AF8D43587B7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2BB1744A-61B0-4B70-81B9-D95830398D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B5F6B7E7-9D27-4D31-A426-9B2377F25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6F0FF4F-2EF1-406B-B591-B939CFCFEAF3}"/>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6" name="Alt Bilgi Yer Tutucusu 5">
            <a:extLst>
              <a:ext uri="{FF2B5EF4-FFF2-40B4-BE49-F238E27FC236}">
                <a16:creationId xmlns:a16="http://schemas.microsoft.com/office/drawing/2014/main" id="{A9375C84-9271-4FB1-9C8D-6045E3DC5D3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54D94C1-10FB-4DA5-B001-709D0F5EC8ED}"/>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1870959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8B8CB05-79A0-49B6-993D-E6B6C769D3F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5F380D8C-4B4A-48C7-B82A-FC1D33CC47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4A2E34DD-41AD-4233-8F3B-D1EB2E7C83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6FA1CFE8-9E3F-4EEC-8DF5-FB43A5D93DFA}"/>
              </a:ext>
            </a:extLst>
          </p:cNvPr>
          <p:cNvSpPr>
            <a:spLocks noGrp="1"/>
          </p:cNvSpPr>
          <p:nvPr>
            <p:ph type="dt" sz="half" idx="10"/>
          </p:nvPr>
        </p:nvSpPr>
        <p:spPr/>
        <p:txBody>
          <a:bodyPr/>
          <a:lstStyle/>
          <a:p>
            <a:fld id="{D11AE6BE-29EC-48E0-B068-7DA10DD8FCA2}" type="datetimeFigureOut">
              <a:rPr lang="tr-TR" smtClean="0"/>
              <a:t>20.07.2020</a:t>
            </a:fld>
            <a:endParaRPr lang="tr-TR"/>
          </a:p>
        </p:txBody>
      </p:sp>
      <p:sp>
        <p:nvSpPr>
          <p:cNvPr id="6" name="Alt Bilgi Yer Tutucusu 5">
            <a:extLst>
              <a:ext uri="{FF2B5EF4-FFF2-40B4-BE49-F238E27FC236}">
                <a16:creationId xmlns:a16="http://schemas.microsoft.com/office/drawing/2014/main" id="{02EE4FCC-19A1-4FCC-A981-F2C1A279D06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544DD15-B412-4E19-BBB5-79B0BEF7FE4B}"/>
              </a:ext>
            </a:extLst>
          </p:cNvPr>
          <p:cNvSpPr>
            <a:spLocks noGrp="1"/>
          </p:cNvSpPr>
          <p:nvPr>
            <p:ph type="sldNum" sz="quarter" idx="12"/>
          </p:nvPr>
        </p:nvSpPr>
        <p:spPr/>
        <p:txBody>
          <a:bodyPr/>
          <a:lstStyle/>
          <a:p>
            <a:fld id="{01C93663-9684-4F63-A87E-91D77C356AAB}" type="slidenum">
              <a:rPr lang="tr-TR" smtClean="0"/>
              <a:t>‹#›</a:t>
            </a:fld>
            <a:endParaRPr lang="tr-TR"/>
          </a:p>
        </p:txBody>
      </p:sp>
    </p:spTree>
    <p:extLst>
      <p:ext uri="{BB962C8B-B14F-4D97-AF65-F5344CB8AC3E}">
        <p14:creationId xmlns:p14="http://schemas.microsoft.com/office/powerpoint/2010/main" val="704344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2F5A19C-92DD-4096-8629-12BE61BE02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0C3CF0D-89F0-4965-A694-D0DE8AED14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55C5D870-7B7D-4B9C-B15C-85430FC6A2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1AE6BE-29EC-48E0-B068-7DA10DD8FCA2}" type="datetimeFigureOut">
              <a:rPr lang="tr-TR" smtClean="0"/>
              <a:t>20.07.2020</a:t>
            </a:fld>
            <a:endParaRPr lang="tr-TR"/>
          </a:p>
        </p:txBody>
      </p:sp>
      <p:sp>
        <p:nvSpPr>
          <p:cNvPr id="5" name="Alt Bilgi Yer Tutucusu 4">
            <a:extLst>
              <a:ext uri="{FF2B5EF4-FFF2-40B4-BE49-F238E27FC236}">
                <a16:creationId xmlns:a16="http://schemas.microsoft.com/office/drawing/2014/main" id="{83F0738E-5C67-4CF5-963B-671A450D7E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CB34683A-272B-4B52-BAF7-DBB1A5F5A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C93663-9684-4F63-A87E-91D77C356AAB}" type="slidenum">
              <a:rPr lang="tr-TR" smtClean="0"/>
              <a:t>‹#›</a:t>
            </a:fld>
            <a:endParaRPr lang="tr-TR"/>
          </a:p>
        </p:txBody>
      </p:sp>
    </p:spTree>
    <p:extLst>
      <p:ext uri="{BB962C8B-B14F-4D97-AF65-F5344CB8AC3E}">
        <p14:creationId xmlns:p14="http://schemas.microsoft.com/office/powerpoint/2010/main" val="1935931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2.mp4"/><Relationship Id="rId7"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33.png"/><Relationship Id="rId4" Type="http://schemas.openxmlformats.org/officeDocument/2006/relationships/video" Target="../media/media2.mp4"/><Relationship Id="rId9"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media" Target="../media/media5.avi"/><Relationship Id="rId7"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video" Target="../media/media6.avi"/><Relationship Id="rId5" Type="http://schemas.microsoft.com/office/2007/relationships/media" Target="../media/media6.avi"/><Relationship Id="rId4" Type="http://schemas.openxmlformats.org/officeDocument/2006/relationships/video" Target="../media/media5.avi"/><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www.ivl.disco.unimib.it/activities/logo-recognition/" TargetMode="External"/><Relationship Id="rId3" Type="http://schemas.openxmlformats.org/officeDocument/2006/relationships/image" Target="../media/image6.PNG"/><Relationship Id="rId7" Type="http://schemas.openxmlformats.org/officeDocument/2006/relationships/hyperlink" Target="http://image.ntua.gr/iva/datasets/flickr_logos/"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www.eecs.qmul.ac.uk/~hs308/qmul_toplogo10.html/" TargetMode="External"/><Relationship Id="rId5" Type="http://schemas.openxmlformats.org/officeDocument/2006/relationships/hyperlink" Target="https://weblogo2m.github.io/" TargetMode="External"/><Relationship Id="rId4" Type="http://schemas.openxmlformats.org/officeDocument/2006/relationships/hyperlink" Target="http://www.multimedia-computing.de/flickrlogos/" TargetMode="External"/><Relationship Id="rId9" Type="http://schemas.openxmlformats.org/officeDocument/2006/relationships/hyperlink" Target="http://www-sop.inria.fr/members/Alexis.Joly/BelgaLogos/BelgaLogo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79F7551-E956-43CB-8F36-268A5DA44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CFFF0275-505B-46E2-954C-0F9BBCC06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3805"/>
            <a:ext cx="7765937" cy="5696020"/>
          </a:xfrm>
          <a:custGeom>
            <a:avLst/>
            <a:gdLst>
              <a:gd name="connsiteX0" fmla="*/ 0 w 7765937"/>
              <a:gd name="connsiteY0" fmla="*/ 0 h 5696020"/>
              <a:gd name="connsiteX1" fmla="*/ 7765937 w 7765937"/>
              <a:gd name="connsiteY1" fmla="*/ 0 h 5696020"/>
              <a:gd name="connsiteX2" fmla="*/ 5002657 w 7765937"/>
              <a:gd name="connsiteY2" fmla="*/ 5696020 h 5696020"/>
              <a:gd name="connsiteX3" fmla="*/ 0 w 7765937"/>
              <a:gd name="connsiteY3" fmla="*/ 5696020 h 5696020"/>
            </a:gdLst>
            <a:ahLst/>
            <a:cxnLst>
              <a:cxn ang="0">
                <a:pos x="connsiteX0" y="connsiteY0"/>
              </a:cxn>
              <a:cxn ang="0">
                <a:pos x="connsiteX1" y="connsiteY1"/>
              </a:cxn>
              <a:cxn ang="0">
                <a:pos x="connsiteX2" y="connsiteY2"/>
              </a:cxn>
              <a:cxn ang="0">
                <a:pos x="connsiteX3" y="connsiteY3"/>
              </a:cxn>
            </a:cxnLst>
            <a:rect l="l" t="t" r="r" b="b"/>
            <a:pathLst>
              <a:path w="7765937" h="5696020">
                <a:moveTo>
                  <a:pt x="0" y="0"/>
                </a:moveTo>
                <a:lnTo>
                  <a:pt x="7765937" y="0"/>
                </a:lnTo>
                <a:lnTo>
                  <a:pt x="5002657" y="5696020"/>
                </a:lnTo>
                <a:lnTo>
                  <a:pt x="0" y="569602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17" name="İçerik Yer Tutucusu 16">
            <a:extLst>
              <a:ext uri="{FF2B5EF4-FFF2-40B4-BE49-F238E27FC236}">
                <a16:creationId xmlns:a16="http://schemas.microsoft.com/office/drawing/2014/main" id="{8EACCA8A-8E0E-4BDA-A291-39FEFDC32F61}"/>
              </a:ext>
            </a:extLst>
          </p:cNvPr>
          <p:cNvSpPr>
            <a:spLocks noGrp="1"/>
          </p:cNvSpPr>
          <p:nvPr>
            <p:ph idx="1"/>
          </p:nvPr>
        </p:nvSpPr>
        <p:spPr>
          <a:xfrm>
            <a:off x="6481628" y="523804"/>
            <a:ext cx="6164108" cy="892973"/>
          </a:xfrm>
        </p:spPr>
        <p:txBody>
          <a:bodyPr anchor="t">
            <a:normAutofit lnSpcReduction="10000"/>
          </a:bodyPr>
          <a:lstStyle/>
          <a:p>
            <a:pPr marL="0" indent="0" algn="ctr">
              <a:buNone/>
            </a:pPr>
            <a:r>
              <a:rPr lang="tr-TR" sz="1400" dirty="0">
                <a:solidFill>
                  <a:schemeClr val="bg1"/>
                </a:solidFill>
                <a:latin typeface="Arial" panose="020B0604020202020204" pitchFamily="34" charset="0"/>
                <a:cs typeface="Arial" panose="020B0604020202020204" pitchFamily="34" charset="0"/>
              </a:rPr>
              <a:t>TÜRKİYE CUMHURİYETİ</a:t>
            </a:r>
          </a:p>
          <a:p>
            <a:pPr marL="0" indent="0" algn="ctr">
              <a:buNone/>
            </a:pPr>
            <a:r>
              <a:rPr lang="tr-TR" sz="1400" dirty="0">
                <a:solidFill>
                  <a:schemeClr val="bg1"/>
                </a:solidFill>
                <a:latin typeface="Arial" panose="020B0604020202020204" pitchFamily="34" charset="0"/>
                <a:cs typeface="Arial" panose="020B0604020202020204" pitchFamily="34" charset="0"/>
              </a:rPr>
              <a:t> YILDIZ TEKNİK ÜNİVERSİTESİ </a:t>
            </a:r>
          </a:p>
          <a:p>
            <a:pPr marL="0" indent="0" algn="ctr">
              <a:buNone/>
            </a:pPr>
            <a:r>
              <a:rPr lang="tr-TR" sz="1400" dirty="0">
                <a:solidFill>
                  <a:schemeClr val="bg1"/>
                </a:solidFill>
                <a:latin typeface="Arial" panose="020B0604020202020204" pitchFamily="34" charset="0"/>
                <a:cs typeface="Arial" panose="020B0604020202020204" pitchFamily="34" charset="0"/>
              </a:rPr>
              <a:t>BİLGİSAYAR MÜHENDİSLİĞİ BÖLÜMÜ</a:t>
            </a:r>
          </a:p>
          <a:p>
            <a:endParaRPr lang="tr-TR" sz="2000" dirty="0"/>
          </a:p>
        </p:txBody>
      </p:sp>
      <p:pic>
        <p:nvPicPr>
          <p:cNvPr id="46" name="Resim 45" descr="saat, pencere içeren bir resim&#10;&#10;Açıklama otomatik olarak oluşturuldu">
            <a:extLst>
              <a:ext uri="{FF2B5EF4-FFF2-40B4-BE49-F238E27FC236}">
                <a16:creationId xmlns:a16="http://schemas.microsoft.com/office/drawing/2014/main" id="{683C14E7-18E4-4156-8C10-605BD3DCA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7638" y="1416777"/>
            <a:ext cx="1532087" cy="1512936"/>
          </a:xfrm>
          <a:prstGeom prst="rect">
            <a:avLst/>
          </a:prstGeom>
        </p:spPr>
      </p:pic>
      <p:sp>
        <p:nvSpPr>
          <p:cNvPr id="47" name="Metin kutusu 46">
            <a:extLst>
              <a:ext uri="{FF2B5EF4-FFF2-40B4-BE49-F238E27FC236}">
                <a16:creationId xmlns:a16="http://schemas.microsoft.com/office/drawing/2014/main" id="{1655A4B3-FA2F-4437-ACCC-9BA9ED0EFE3D}"/>
              </a:ext>
            </a:extLst>
          </p:cNvPr>
          <p:cNvSpPr txBox="1"/>
          <p:nvPr/>
        </p:nvSpPr>
        <p:spPr>
          <a:xfrm>
            <a:off x="208824" y="2259449"/>
            <a:ext cx="5271656" cy="2339102"/>
          </a:xfrm>
          <a:prstGeom prst="rect">
            <a:avLst/>
          </a:prstGeom>
          <a:noFill/>
        </p:spPr>
        <p:txBody>
          <a:bodyPr wrap="square" rtlCol="0">
            <a:spAutoFit/>
          </a:bodyPr>
          <a:lstStyle/>
          <a:p>
            <a:pPr algn="ctr"/>
            <a:r>
              <a:rPr lang="tr-TR" sz="3200" b="1" dirty="0"/>
              <a:t>DERİN ÖĞRENME YÖNTEMLERİ İLE MARKA İÇEREN NESNELERİN TESPİTİ VE BULANIKLAŞTIRILMASI</a:t>
            </a:r>
          </a:p>
          <a:p>
            <a:endParaRPr lang="tr-TR" dirty="0"/>
          </a:p>
        </p:txBody>
      </p:sp>
      <p:sp>
        <p:nvSpPr>
          <p:cNvPr id="48" name="Metin kutusu 47">
            <a:extLst>
              <a:ext uri="{FF2B5EF4-FFF2-40B4-BE49-F238E27FC236}">
                <a16:creationId xmlns:a16="http://schemas.microsoft.com/office/drawing/2014/main" id="{D99F5159-E587-47FE-BDDA-361FC612DDC5}"/>
              </a:ext>
            </a:extLst>
          </p:cNvPr>
          <p:cNvSpPr txBox="1"/>
          <p:nvPr/>
        </p:nvSpPr>
        <p:spPr>
          <a:xfrm>
            <a:off x="6711522" y="2983226"/>
            <a:ext cx="5708848" cy="2308324"/>
          </a:xfrm>
          <a:prstGeom prst="rect">
            <a:avLst/>
          </a:prstGeom>
          <a:noFill/>
        </p:spPr>
        <p:txBody>
          <a:bodyPr wrap="square" rtlCol="0">
            <a:spAutoFit/>
          </a:bodyPr>
          <a:lstStyle/>
          <a:p>
            <a:pPr algn="ctr"/>
            <a:r>
              <a:rPr lang="tr-TR" sz="2400" dirty="0">
                <a:solidFill>
                  <a:schemeClr val="bg1"/>
                </a:solidFill>
              </a:rPr>
              <a:t>15011702−Özgür KAN </a:t>
            </a:r>
          </a:p>
          <a:p>
            <a:pPr algn="ctr"/>
            <a:r>
              <a:rPr lang="tr-TR" sz="2400" dirty="0">
                <a:solidFill>
                  <a:schemeClr val="bg1"/>
                </a:solidFill>
              </a:rPr>
              <a:t>15011111−Eray CINCI</a:t>
            </a:r>
          </a:p>
          <a:p>
            <a:pPr algn="ctr"/>
            <a:endParaRPr lang="tr-TR" sz="2400" dirty="0">
              <a:solidFill>
                <a:schemeClr val="bg1"/>
              </a:solidFill>
            </a:endParaRPr>
          </a:p>
          <a:p>
            <a:pPr algn="ctr"/>
            <a:r>
              <a:rPr lang="tr-TR" sz="2400" b="1" dirty="0">
                <a:solidFill>
                  <a:schemeClr val="bg1"/>
                </a:solidFill>
              </a:rPr>
              <a:t> BİLGİSAYAR PROJESİ</a:t>
            </a:r>
          </a:p>
          <a:p>
            <a:pPr algn="ctr"/>
            <a:endParaRPr lang="tr-TR" sz="2400" dirty="0">
              <a:solidFill>
                <a:schemeClr val="bg1"/>
              </a:solidFill>
            </a:endParaRPr>
          </a:p>
          <a:p>
            <a:pPr algn="ctr"/>
            <a:endParaRPr lang="tr-TR" sz="2400" dirty="0">
              <a:solidFill>
                <a:schemeClr val="bg1"/>
              </a:solidFill>
            </a:endParaRPr>
          </a:p>
        </p:txBody>
      </p:sp>
      <p:sp>
        <p:nvSpPr>
          <p:cNvPr id="49" name="Metin kutusu 48">
            <a:extLst>
              <a:ext uri="{FF2B5EF4-FFF2-40B4-BE49-F238E27FC236}">
                <a16:creationId xmlns:a16="http://schemas.microsoft.com/office/drawing/2014/main" id="{D94E5492-0061-4228-8029-B616D52C3E06}"/>
              </a:ext>
            </a:extLst>
          </p:cNvPr>
          <p:cNvSpPr txBox="1"/>
          <p:nvPr/>
        </p:nvSpPr>
        <p:spPr>
          <a:xfrm>
            <a:off x="6528695" y="4834830"/>
            <a:ext cx="6069971" cy="1384995"/>
          </a:xfrm>
          <a:prstGeom prst="rect">
            <a:avLst/>
          </a:prstGeom>
          <a:noFill/>
        </p:spPr>
        <p:txBody>
          <a:bodyPr wrap="square" rtlCol="0">
            <a:spAutoFit/>
          </a:bodyPr>
          <a:lstStyle/>
          <a:p>
            <a:pPr algn="ctr"/>
            <a:r>
              <a:rPr lang="tr-TR" sz="2400" dirty="0">
                <a:solidFill>
                  <a:schemeClr val="bg1"/>
                </a:solidFill>
              </a:rPr>
              <a:t>Danışman </a:t>
            </a:r>
          </a:p>
          <a:p>
            <a:pPr algn="ctr"/>
            <a:r>
              <a:rPr lang="tr-TR" sz="2400" b="1" dirty="0">
                <a:solidFill>
                  <a:schemeClr val="bg1"/>
                </a:solidFill>
              </a:rPr>
              <a:t>Doç. Dr. Mine Elif KARSLIGİL YAVUZ</a:t>
            </a:r>
          </a:p>
          <a:p>
            <a:pPr algn="ctr"/>
            <a:endParaRPr lang="tr-TR" dirty="0">
              <a:solidFill>
                <a:schemeClr val="bg1"/>
              </a:solidFill>
            </a:endParaRPr>
          </a:p>
          <a:p>
            <a:pPr algn="ctr"/>
            <a:r>
              <a:rPr lang="tr-TR" dirty="0">
                <a:solidFill>
                  <a:schemeClr val="bg1"/>
                </a:solidFill>
              </a:rPr>
              <a:t>Ocak, 2020</a:t>
            </a:r>
            <a:endParaRPr lang="tr-TR" dirty="0"/>
          </a:p>
        </p:txBody>
      </p:sp>
    </p:spTree>
    <p:extLst>
      <p:ext uri="{BB962C8B-B14F-4D97-AF65-F5344CB8AC3E}">
        <p14:creationId xmlns:p14="http://schemas.microsoft.com/office/powerpoint/2010/main" val="13874612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93F98-53D1-459E-A505-E05A746F6E01}"/>
              </a:ext>
            </a:extLst>
          </p:cNvPr>
          <p:cNvSpPr>
            <a:spLocks noGrp="1"/>
          </p:cNvSpPr>
          <p:nvPr>
            <p:ph type="ctrTitle"/>
          </p:nvPr>
        </p:nvSpPr>
        <p:spPr>
          <a:xfrm>
            <a:off x="1524000" y="90311"/>
            <a:ext cx="9144000" cy="925689"/>
          </a:xfrm>
        </p:spPr>
        <p:txBody>
          <a:bodyPr>
            <a:normAutofit/>
          </a:bodyPr>
          <a:lstStyle/>
          <a:p>
            <a:r>
              <a:rPr lang="en-US" sz="4400" dirty="0"/>
              <a:t>CNN</a:t>
            </a:r>
            <a:r>
              <a:rPr lang="en-US" dirty="0"/>
              <a:t> </a:t>
            </a:r>
            <a:r>
              <a:rPr lang="en-US" sz="4400" dirty="0" err="1"/>
              <a:t>Mimarisi</a:t>
            </a:r>
            <a:endParaRPr lang="en-US" sz="4400" dirty="0"/>
          </a:p>
        </p:txBody>
      </p:sp>
      <p:sp>
        <p:nvSpPr>
          <p:cNvPr id="3" name="Subtitle 2">
            <a:extLst>
              <a:ext uri="{FF2B5EF4-FFF2-40B4-BE49-F238E27FC236}">
                <a16:creationId xmlns:a16="http://schemas.microsoft.com/office/drawing/2014/main" id="{E042CD0F-EE26-4DF0-A737-1D04851A29B1}"/>
              </a:ext>
            </a:extLst>
          </p:cNvPr>
          <p:cNvSpPr>
            <a:spLocks noGrp="1"/>
          </p:cNvSpPr>
          <p:nvPr>
            <p:ph type="subTitle" idx="1"/>
          </p:nvPr>
        </p:nvSpPr>
        <p:spPr>
          <a:xfrm>
            <a:off x="1524000" y="1128889"/>
            <a:ext cx="9144000" cy="4128911"/>
          </a:xfrm>
        </p:spPr>
        <p:txBody>
          <a:bodyPr/>
          <a:lstStyle/>
          <a:p>
            <a:pPr marL="457200" indent="-457200" algn="l">
              <a:buFont typeface="+mj-lt"/>
              <a:buAutoNum type="arabicPeriod"/>
            </a:pPr>
            <a:r>
              <a:rPr lang="en-US" b="1" dirty="0"/>
              <a:t>Convolutional Layer</a:t>
            </a:r>
          </a:p>
          <a:p>
            <a:pPr algn="l"/>
            <a:endParaRPr lang="en-US" dirty="0"/>
          </a:p>
        </p:txBody>
      </p:sp>
      <p:pic>
        <p:nvPicPr>
          <p:cNvPr id="13" name="Picture 12" descr="A picture containing crossword puzzle&#10;&#10;Description automatically generated">
            <a:extLst>
              <a:ext uri="{FF2B5EF4-FFF2-40B4-BE49-F238E27FC236}">
                <a16:creationId xmlns:a16="http://schemas.microsoft.com/office/drawing/2014/main" id="{A6A7D375-DCA2-4031-AF9A-2B6B66BE4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7185" y="1671062"/>
            <a:ext cx="3368815" cy="2328333"/>
          </a:xfrm>
          <a:prstGeom prst="rect">
            <a:avLst/>
          </a:prstGeom>
        </p:spPr>
      </p:pic>
      <p:sp>
        <p:nvSpPr>
          <p:cNvPr id="14" name="Rectangle 13">
            <a:extLst>
              <a:ext uri="{FF2B5EF4-FFF2-40B4-BE49-F238E27FC236}">
                <a16:creationId xmlns:a16="http://schemas.microsoft.com/office/drawing/2014/main" id="{81173F11-1FE6-4148-8DC5-697EF22678B2}"/>
              </a:ext>
            </a:extLst>
          </p:cNvPr>
          <p:cNvSpPr/>
          <p:nvPr/>
        </p:nvSpPr>
        <p:spPr>
          <a:xfrm>
            <a:off x="5892801" y="1716016"/>
            <a:ext cx="4210755" cy="1323439"/>
          </a:xfrm>
          <a:prstGeom prst="rect">
            <a:avLst/>
          </a:prstGeom>
        </p:spPr>
        <p:txBody>
          <a:bodyPr wrap="square">
            <a:spAutoFit/>
          </a:bodyPr>
          <a:lstStyle/>
          <a:p>
            <a:r>
              <a:rPr lang="en-US" sz="2000" b="0" i="0" dirty="0" err="1">
                <a:effectLst/>
                <a:latin typeface="medium-content-serif-font"/>
              </a:rPr>
              <a:t>Burada</a:t>
            </a:r>
            <a:r>
              <a:rPr lang="en-US" sz="2000" b="0" i="0" dirty="0">
                <a:effectLst/>
                <a:latin typeface="medium-content-serif-font"/>
              </a:rPr>
              <a:t> </a:t>
            </a:r>
            <a:r>
              <a:rPr lang="en-US" sz="2000" b="0" i="0" dirty="0" err="1">
                <a:effectLst/>
                <a:latin typeface="medium-content-serif-font"/>
              </a:rPr>
              <a:t>çıktı</a:t>
            </a:r>
            <a:r>
              <a:rPr lang="en-US" sz="2000" b="0" i="0" dirty="0">
                <a:effectLst/>
                <a:latin typeface="medium-content-serif-font"/>
              </a:rPr>
              <a:t> </a:t>
            </a:r>
            <a:r>
              <a:rPr lang="en-US" sz="2000" b="0" i="0" dirty="0" err="1">
                <a:effectLst/>
                <a:latin typeface="medium-content-serif-font"/>
              </a:rPr>
              <a:t>matrisinin</a:t>
            </a:r>
            <a:r>
              <a:rPr lang="en-US" sz="2000" b="0" i="0" dirty="0">
                <a:effectLst/>
                <a:latin typeface="medium-content-serif-font"/>
              </a:rPr>
              <a:t> 3×3 </a:t>
            </a:r>
            <a:r>
              <a:rPr lang="en-US" sz="2000" b="0" i="0" dirty="0" err="1">
                <a:effectLst/>
                <a:latin typeface="medium-content-serif-font"/>
              </a:rPr>
              <a:t>olmasının</a:t>
            </a:r>
            <a:r>
              <a:rPr lang="en-US" sz="2000" b="0" i="0" dirty="0">
                <a:effectLst/>
                <a:latin typeface="medium-content-serif-font"/>
              </a:rPr>
              <a:t> </a:t>
            </a:r>
            <a:r>
              <a:rPr lang="en-US" sz="2000" b="0" i="0" dirty="0" err="1">
                <a:effectLst/>
                <a:latin typeface="medium-content-serif-font"/>
              </a:rPr>
              <a:t>nedeni</a:t>
            </a:r>
            <a:r>
              <a:rPr lang="en-US" sz="2000" b="0" i="0" dirty="0">
                <a:effectLst/>
                <a:latin typeface="medium-content-serif-font"/>
              </a:rPr>
              <a:t> 5×5 </a:t>
            </a:r>
            <a:r>
              <a:rPr lang="en-US" sz="2000" b="0" i="0" dirty="0" err="1">
                <a:effectLst/>
                <a:latin typeface="medium-content-serif-font"/>
              </a:rPr>
              <a:t>matrisinde</a:t>
            </a:r>
            <a:r>
              <a:rPr lang="en-US" sz="2000" b="0" i="0" dirty="0">
                <a:effectLst/>
                <a:latin typeface="medium-content-serif-font"/>
              </a:rPr>
              <a:t> 3×3 </a:t>
            </a:r>
            <a:r>
              <a:rPr lang="en-US" sz="2000" b="0" i="0" dirty="0" err="1">
                <a:effectLst/>
                <a:latin typeface="medium-content-serif-font"/>
              </a:rPr>
              <a:t>filtresi</a:t>
            </a:r>
            <a:r>
              <a:rPr lang="en-US" sz="2000" b="0" i="0" dirty="0">
                <a:effectLst/>
                <a:latin typeface="medium-content-serif-font"/>
              </a:rPr>
              <a:t> </a:t>
            </a:r>
            <a:r>
              <a:rPr lang="en-US" sz="2000" b="0" i="0" dirty="0" err="1">
                <a:effectLst/>
                <a:latin typeface="medium-content-serif-font"/>
              </a:rPr>
              <a:t>yatayda</a:t>
            </a:r>
            <a:r>
              <a:rPr lang="en-US" sz="2000" b="0" i="0" dirty="0">
                <a:effectLst/>
                <a:latin typeface="medium-content-serif-font"/>
              </a:rPr>
              <a:t> </a:t>
            </a:r>
            <a:r>
              <a:rPr lang="en-US" sz="2000" b="0" i="0" dirty="0" err="1">
                <a:effectLst/>
                <a:latin typeface="medium-content-serif-font"/>
              </a:rPr>
              <a:t>ve</a:t>
            </a:r>
            <a:r>
              <a:rPr lang="en-US" sz="2000" b="0" i="0" dirty="0">
                <a:effectLst/>
                <a:latin typeface="medium-content-serif-font"/>
              </a:rPr>
              <a:t> </a:t>
            </a:r>
            <a:r>
              <a:rPr lang="en-US" sz="2000" b="0" i="0" dirty="0" err="1">
                <a:effectLst/>
                <a:latin typeface="medium-content-serif-font"/>
              </a:rPr>
              <a:t>dikeyde</a:t>
            </a:r>
            <a:r>
              <a:rPr lang="en-US" sz="2000" b="0" i="0" dirty="0">
                <a:effectLst/>
                <a:latin typeface="medium-content-serif-font"/>
              </a:rPr>
              <a:t> 3 </a:t>
            </a:r>
            <a:r>
              <a:rPr lang="en-US" sz="2000" b="0" i="0" dirty="0" err="1">
                <a:effectLst/>
                <a:latin typeface="medium-content-serif-font"/>
              </a:rPr>
              <a:t>kez</a:t>
            </a:r>
            <a:r>
              <a:rPr lang="en-US" sz="2000" b="0" i="0" dirty="0">
                <a:effectLst/>
                <a:latin typeface="medium-content-serif-font"/>
              </a:rPr>
              <a:t> </a:t>
            </a:r>
            <a:r>
              <a:rPr lang="en-US" sz="2000" b="0" i="0" dirty="0" err="1">
                <a:effectLst/>
                <a:latin typeface="medium-content-serif-font"/>
              </a:rPr>
              <a:t>hareket</a:t>
            </a:r>
            <a:r>
              <a:rPr lang="en-US" sz="2000" b="0" i="0" dirty="0">
                <a:effectLst/>
                <a:latin typeface="medium-content-serif-font"/>
              </a:rPr>
              <a:t> </a:t>
            </a:r>
            <a:r>
              <a:rPr lang="en-US" sz="2000" b="0" i="0" dirty="0" err="1">
                <a:effectLst/>
                <a:latin typeface="medium-content-serif-font"/>
              </a:rPr>
              <a:t>etmesinden</a:t>
            </a:r>
            <a:r>
              <a:rPr lang="en-US" sz="2000" b="0" i="0" dirty="0">
                <a:effectLst/>
                <a:latin typeface="medium-content-serif-font"/>
              </a:rPr>
              <a:t> </a:t>
            </a:r>
            <a:r>
              <a:rPr lang="en-US" sz="2000" b="0" i="0" dirty="0" err="1">
                <a:effectLst/>
                <a:latin typeface="medium-content-serif-font"/>
              </a:rPr>
              <a:t>kaynaklanır</a:t>
            </a:r>
            <a:r>
              <a:rPr lang="en-US" sz="2000" b="0" i="0" dirty="0">
                <a:effectLst/>
                <a:latin typeface="medium-content-serif-font"/>
              </a:rPr>
              <a:t>.</a:t>
            </a:r>
            <a:endParaRPr lang="en-US" sz="2000" dirty="0"/>
          </a:p>
        </p:txBody>
      </p:sp>
      <p:sp>
        <p:nvSpPr>
          <p:cNvPr id="16" name="TextBox 15">
            <a:extLst>
              <a:ext uri="{FF2B5EF4-FFF2-40B4-BE49-F238E27FC236}">
                <a16:creationId xmlns:a16="http://schemas.microsoft.com/office/drawing/2014/main" id="{335052E4-E5B0-43C4-9128-C12A1DC969FB}"/>
              </a:ext>
            </a:extLst>
          </p:cNvPr>
          <p:cNvSpPr txBox="1"/>
          <p:nvPr/>
        </p:nvSpPr>
        <p:spPr>
          <a:xfrm>
            <a:off x="1524000" y="4170360"/>
            <a:ext cx="1365957" cy="1200329"/>
          </a:xfrm>
          <a:prstGeom prst="rect">
            <a:avLst/>
          </a:prstGeom>
          <a:noFill/>
        </p:spPr>
        <p:txBody>
          <a:bodyPr wrap="square" rtlCol="0">
            <a:spAutoFit/>
          </a:bodyPr>
          <a:lstStyle/>
          <a:p>
            <a:r>
              <a:rPr lang="en-US" sz="2400" b="1" dirty="0"/>
              <a:t>2. </a:t>
            </a:r>
            <a:r>
              <a:rPr lang="en-US" sz="2400" b="1" dirty="0" err="1"/>
              <a:t>ReLU</a:t>
            </a:r>
            <a:endParaRPr lang="en-US" sz="2400" b="1" dirty="0"/>
          </a:p>
          <a:p>
            <a:endParaRPr lang="en-US" sz="2400" b="1" dirty="0"/>
          </a:p>
          <a:p>
            <a:endParaRPr lang="en-US" sz="2400" b="1" dirty="0"/>
          </a:p>
        </p:txBody>
      </p:sp>
      <p:sp>
        <p:nvSpPr>
          <p:cNvPr id="17" name="TextBox 16">
            <a:extLst>
              <a:ext uri="{FF2B5EF4-FFF2-40B4-BE49-F238E27FC236}">
                <a16:creationId xmlns:a16="http://schemas.microsoft.com/office/drawing/2014/main" id="{6B5FE310-5712-4B94-8697-CA9650DCB263}"/>
              </a:ext>
            </a:extLst>
          </p:cNvPr>
          <p:cNvSpPr txBox="1"/>
          <p:nvPr/>
        </p:nvSpPr>
        <p:spPr>
          <a:xfrm>
            <a:off x="1952977" y="4825422"/>
            <a:ext cx="3623733" cy="646331"/>
          </a:xfrm>
          <a:prstGeom prst="rect">
            <a:avLst/>
          </a:prstGeom>
          <a:noFill/>
        </p:spPr>
        <p:txBody>
          <a:bodyPr wrap="square" rtlCol="0">
            <a:spAutoFit/>
          </a:bodyPr>
          <a:lstStyle/>
          <a:p>
            <a:r>
              <a:rPr lang="en-US" dirty="0" err="1"/>
              <a:t>Negatif</a:t>
            </a:r>
            <a:r>
              <a:rPr lang="en-US" dirty="0"/>
              <a:t> de</a:t>
            </a:r>
            <a:r>
              <a:rPr lang="tr-TR" dirty="0"/>
              <a:t>ğerlerin 0 olmasını sağlar.</a:t>
            </a:r>
          </a:p>
          <a:p>
            <a:r>
              <a:rPr lang="tr-TR" dirty="0"/>
              <a:t>Relu = max(0,matris(i,j))</a:t>
            </a:r>
            <a:endParaRPr lang="en-US" dirty="0"/>
          </a:p>
        </p:txBody>
      </p:sp>
      <p:pic>
        <p:nvPicPr>
          <p:cNvPr id="19" name="Picture 18" descr="A close up of a clock&#10;&#10;Description automatically generated">
            <a:extLst>
              <a:ext uri="{FF2B5EF4-FFF2-40B4-BE49-F238E27FC236}">
                <a16:creationId xmlns:a16="http://schemas.microsoft.com/office/drawing/2014/main" id="{874BEBF2-CC49-4CB0-B6DE-C1C57D688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71" y="1799597"/>
            <a:ext cx="2520686" cy="1542879"/>
          </a:xfrm>
          <a:prstGeom prst="rect">
            <a:avLst/>
          </a:prstGeom>
        </p:spPr>
      </p:pic>
      <p:sp>
        <p:nvSpPr>
          <p:cNvPr id="20" name="TextBox 19">
            <a:extLst>
              <a:ext uri="{FF2B5EF4-FFF2-40B4-BE49-F238E27FC236}">
                <a16:creationId xmlns:a16="http://schemas.microsoft.com/office/drawing/2014/main" id="{9336B920-00C9-4AB6-8A69-BFC25EB3A0CA}"/>
              </a:ext>
            </a:extLst>
          </p:cNvPr>
          <p:cNvSpPr txBox="1"/>
          <p:nvPr/>
        </p:nvSpPr>
        <p:spPr>
          <a:xfrm>
            <a:off x="1140178" y="3342476"/>
            <a:ext cx="908541" cy="369332"/>
          </a:xfrm>
          <a:prstGeom prst="rect">
            <a:avLst/>
          </a:prstGeom>
          <a:noFill/>
        </p:spPr>
        <p:txBody>
          <a:bodyPr wrap="square" rtlCol="0">
            <a:spAutoFit/>
          </a:bodyPr>
          <a:lstStyle/>
          <a:p>
            <a:r>
              <a:rPr lang="tr-TR" dirty="0"/>
              <a:t>Kernel</a:t>
            </a:r>
            <a:endParaRPr lang="en-US" dirty="0"/>
          </a:p>
        </p:txBody>
      </p:sp>
    </p:spTree>
    <p:extLst>
      <p:ext uri="{BB962C8B-B14F-4D97-AF65-F5344CB8AC3E}">
        <p14:creationId xmlns:p14="http://schemas.microsoft.com/office/powerpoint/2010/main" val="2421402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6F3F-29F8-4E31-A5E6-04DDC6205206}"/>
              </a:ext>
            </a:extLst>
          </p:cNvPr>
          <p:cNvSpPr>
            <a:spLocks noGrp="1"/>
          </p:cNvSpPr>
          <p:nvPr>
            <p:ph type="title"/>
          </p:nvPr>
        </p:nvSpPr>
        <p:spPr/>
        <p:txBody>
          <a:bodyPr/>
          <a:lstStyle/>
          <a:p>
            <a:pPr algn="ctr"/>
            <a:r>
              <a:rPr lang="tr-TR" dirty="0"/>
              <a:t>CNN Mimarisi</a:t>
            </a:r>
            <a:endParaRPr lang="en-US" dirty="0"/>
          </a:p>
        </p:txBody>
      </p:sp>
      <p:sp>
        <p:nvSpPr>
          <p:cNvPr id="3" name="Content Placeholder 2">
            <a:extLst>
              <a:ext uri="{FF2B5EF4-FFF2-40B4-BE49-F238E27FC236}">
                <a16:creationId xmlns:a16="http://schemas.microsoft.com/office/drawing/2014/main" id="{8D1133DB-7415-4C11-9A07-179171403945}"/>
              </a:ext>
            </a:extLst>
          </p:cNvPr>
          <p:cNvSpPr>
            <a:spLocks noGrp="1"/>
          </p:cNvSpPr>
          <p:nvPr>
            <p:ph idx="1"/>
          </p:nvPr>
        </p:nvSpPr>
        <p:spPr/>
        <p:txBody>
          <a:bodyPr/>
          <a:lstStyle/>
          <a:p>
            <a:pPr marL="0" indent="0">
              <a:buNone/>
            </a:pPr>
            <a:r>
              <a:rPr lang="tr-TR" dirty="0"/>
              <a:t>3. Pooling Layer</a:t>
            </a:r>
          </a:p>
          <a:p>
            <a:pPr marL="457200" lvl="1" indent="0">
              <a:buNone/>
            </a:pPr>
            <a:r>
              <a:rPr lang="en-US" dirty="0"/>
              <a:t>Bu </a:t>
            </a:r>
            <a:r>
              <a:rPr lang="en-US" dirty="0" err="1"/>
              <a:t>katmanın</a:t>
            </a:r>
            <a:r>
              <a:rPr lang="en-US" dirty="0"/>
              <a:t> </a:t>
            </a:r>
            <a:r>
              <a:rPr lang="en-US" dirty="0" err="1"/>
              <a:t>görevi</a:t>
            </a:r>
            <a:r>
              <a:rPr lang="en-US" dirty="0"/>
              <a:t>, </a:t>
            </a:r>
            <a:r>
              <a:rPr lang="tr-TR" dirty="0"/>
              <a:t>resimin</a:t>
            </a:r>
            <a:r>
              <a:rPr lang="en-US" dirty="0"/>
              <a:t> </a:t>
            </a:r>
            <a:r>
              <a:rPr lang="en-US" dirty="0" err="1"/>
              <a:t>kayma</a:t>
            </a:r>
            <a:r>
              <a:rPr lang="en-US" dirty="0"/>
              <a:t> </a:t>
            </a:r>
            <a:r>
              <a:rPr lang="en-US" dirty="0" err="1"/>
              <a:t>boyutunu</a:t>
            </a:r>
            <a:r>
              <a:rPr lang="en-US" dirty="0"/>
              <a:t> </a:t>
            </a:r>
            <a:r>
              <a:rPr lang="en-US" dirty="0" err="1"/>
              <a:t>ve</a:t>
            </a:r>
            <a:r>
              <a:rPr lang="en-US" dirty="0"/>
              <a:t> </a:t>
            </a:r>
            <a:r>
              <a:rPr lang="en-US" dirty="0" err="1"/>
              <a:t>ağ</a:t>
            </a:r>
            <a:r>
              <a:rPr lang="en-US" dirty="0"/>
              <a:t> </a:t>
            </a:r>
            <a:r>
              <a:rPr lang="en-US" dirty="0" err="1"/>
              <a:t>içindeki</a:t>
            </a:r>
            <a:r>
              <a:rPr lang="en-US" dirty="0"/>
              <a:t> </a:t>
            </a:r>
            <a:r>
              <a:rPr lang="en-US" dirty="0" err="1"/>
              <a:t>parametreleri</a:t>
            </a:r>
            <a:r>
              <a:rPr lang="en-US" dirty="0"/>
              <a:t> </a:t>
            </a:r>
            <a:r>
              <a:rPr lang="en-US" dirty="0" err="1"/>
              <a:t>ve</a:t>
            </a:r>
            <a:r>
              <a:rPr lang="en-US" dirty="0"/>
              <a:t> </a:t>
            </a:r>
            <a:r>
              <a:rPr lang="en-US" dirty="0" err="1"/>
              <a:t>hesaplama</a:t>
            </a:r>
            <a:r>
              <a:rPr lang="en-US" dirty="0"/>
              <a:t> </a:t>
            </a:r>
            <a:r>
              <a:rPr lang="en-US" dirty="0" err="1"/>
              <a:t>sayısını</a:t>
            </a:r>
            <a:r>
              <a:rPr lang="en-US" dirty="0"/>
              <a:t> </a:t>
            </a:r>
            <a:r>
              <a:rPr lang="en-US" dirty="0" err="1"/>
              <a:t>azaltmak</a:t>
            </a:r>
            <a:r>
              <a:rPr lang="en-US" dirty="0"/>
              <a:t> </a:t>
            </a:r>
            <a:r>
              <a:rPr lang="en-US" dirty="0" err="1"/>
              <a:t>içindir</a:t>
            </a:r>
            <a:r>
              <a:rPr lang="tr-TR" dirty="0"/>
              <a:t>. </a:t>
            </a:r>
          </a:p>
          <a:p>
            <a:pPr marL="457200" lvl="1" indent="0">
              <a:buNone/>
            </a:pPr>
            <a:r>
              <a:rPr lang="tr-TR" dirty="0"/>
              <a:t>En popüleri Max Pooling.</a:t>
            </a:r>
          </a:p>
          <a:p>
            <a:pPr marL="457200" lvl="1" indent="0">
              <a:buNone/>
            </a:pPr>
            <a:r>
              <a:rPr lang="tr-TR" dirty="0"/>
              <a:t>2x2 lik bir pooling filtersi örneği</a:t>
            </a:r>
            <a:endParaRPr lang="en-US" dirty="0"/>
          </a:p>
        </p:txBody>
      </p:sp>
      <p:pic>
        <p:nvPicPr>
          <p:cNvPr id="5" name="Picture 4" descr="A close up of a colorful background&#10;&#10;Description automatically generated">
            <a:extLst>
              <a:ext uri="{FF2B5EF4-FFF2-40B4-BE49-F238E27FC236}">
                <a16:creationId xmlns:a16="http://schemas.microsoft.com/office/drawing/2014/main" id="{28999B04-B1EA-434B-8EE5-3E7EEDF39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780097"/>
            <a:ext cx="4724400" cy="2085975"/>
          </a:xfrm>
          <a:prstGeom prst="rect">
            <a:avLst/>
          </a:prstGeom>
        </p:spPr>
      </p:pic>
    </p:spTree>
    <p:extLst>
      <p:ext uri="{BB962C8B-B14F-4D97-AF65-F5344CB8AC3E}">
        <p14:creationId xmlns:p14="http://schemas.microsoft.com/office/powerpoint/2010/main" val="303518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9E17-167E-4A94-A0CA-7BE5D608270C}"/>
              </a:ext>
            </a:extLst>
          </p:cNvPr>
          <p:cNvSpPr>
            <a:spLocks noGrp="1"/>
          </p:cNvSpPr>
          <p:nvPr>
            <p:ph type="title"/>
          </p:nvPr>
        </p:nvSpPr>
        <p:spPr/>
        <p:txBody>
          <a:bodyPr/>
          <a:lstStyle/>
          <a:p>
            <a:pPr algn="ctr"/>
            <a:r>
              <a:rPr lang="tr-TR" dirty="0"/>
              <a:t>CNN Mimarisi</a:t>
            </a:r>
            <a:endParaRPr lang="en-US" dirty="0"/>
          </a:p>
        </p:txBody>
      </p:sp>
      <p:sp>
        <p:nvSpPr>
          <p:cNvPr id="3" name="Content Placeholder 2">
            <a:extLst>
              <a:ext uri="{FF2B5EF4-FFF2-40B4-BE49-F238E27FC236}">
                <a16:creationId xmlns:a16="http://schemas.microsoft.com/office/drawing/2014/main" id="{A08688E4-E6FD-4488-98DF-92F245974330}"/>
              </a:ext>
            </a:extLst>
          </p:cNvPr>
          <p:cNvSpPr>
            <a:spLocks noGrp="1"/>
          </p:cNvSpPr>
          <p:nvPr>
            <p:ph idx="1"/>
          </p:nvPr>
        </p:nvSpPr>
        <p:spPr>
          <a:xfrm>
            <a:off x="838200" y="1825625"/>
            <a:ext cx="10515600" cy="1244953"/>
          </a:xfrm>
        </p:spPr>
        <p:txBody>
          <a:bodyPr>
            <a:normAutofit/>
          </a:bodyPr>
          <a:lstStyle/>
          <a:p>
            <a:pPr marL="0" indent="0">
              <a:buNone/>
            </a:pPr>
            <a:r>
              <a:rPr lang="tr-TR" sz="2400" b="1" dirty="0"/>
              <a:t>4. Flattening Layer	</a:t>
            </a:r>
          </a:p>
          <a:p>
            <a:pPr marL="0" indent="0">
              <a:buNone/>
            </a:pPr>
            <a:r>
              <a:rPr lang="tr-TR" dirty="0"/>
              <a:t>	</a:t>
            </a:r>
            <a:r>
              <a:rPr lang="tr-TR" sz="2000" dirty="0"/>
              <a:t>Bu katmanın görevi değerlerin Fully Connected Layera verilmeden önce 1 boyutlu dizi 		haline dönüştürülmesidir.</a:t>
            </a:r>
            <a:endParaRPr lang="en-US" sz="2000" dirty="0"/>
          </a:p>
        </p:txBody>
      </p:sp>
      <p:sp>
        <p:nvSpPr>
          <p:cNvPr id="4" name="TextBox 3">
            <a:extLst>
              <a:ext uri="{FF2B5EF4-FFF2-40B4-BE49-F238E27FC236}">
                <a16:creationId xmlns:a16="http://schemas.microsoft.com/office/drawing/2014/main" id="{FE0A9550-4A59-4E74-BDBD-8BF1400DC4F8}"/>
              </a:ext>
            </a:extLst>
          </p:cNvPr>
          <p:cNvSpPr txBox="1"/>
          <p:nvPr/>
        </p:nvSpPr>
        <p:spPr>
          <a:xfrm>
            <a:off x="838199" y="3418091"/>
            <a:ext cx="10405533" cy="1138773"/>
          </a:xfrm>
          <a:prstGeom prst="rect">
            <a:avLst/>
          </a:prstGeom>
          <a:noFill/>
        </p:spPr>
        <p:txBody>
          <a:bodyPr wrap="square" rtlCol="0">
            <a:spAutoFit/>
          </a:bodyPr>
          <a:lstStyle/>
          <a:p>
            <a:r>
              <a:rPr lang="tr-TR" sz="2400" b="1" dirty="0"/>
              <a:t>5. Fully Connected Layer</a:t>
            </a:r>
          </a:p>
          <a:p>
            <a:r>
              <a:rPr lang="tr-TR" sz="2400" b="1" dirty="0"/>
              <a:t>	</a:t>
            </a:r>
            <a:r>
              <a:rPr lang="tr-TR" sz="2000" dirty="0"/>
              <a:t>Verilen değerleri sınıflandırma ile sorumlu. Her bir klasın olasılığını featurelarına göre 	puanlayıp nesnenin hangı sınıfa ait olduğuna karar verir.</a:t>
            </a:r>
            <a:endParaRPr lang="en-US" sz="2000" dirty="0"/>
          </a:p>
        </p:txBody>
      </p:sp>
    </p:spTree>
    <p:extLst>
      <p:ext uri="{BB962C8B-B14F-4D97-AF65-F5344CB8AC3E}">
        <p14:creationId xmlns:p14="http://schemas.microsoft.com/office/powerpoint/2010/main" val="24438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D42D-93E1-4BA3-AEBF-485376C01F1F}"/>
              </a:ext>
            </a:extLst>
          </p:cNvPr>
          <p:cNvSpPr>
            <a:spLocks noGrp="1"/>
          </p:cNvSpPr>
          <p:nvPr>
            <p:ph type="title"/>
          </p:nvPr>
        </p:nvSpPr>
        <p:spPr/>
        <p:txBody>
          <a:bodyPr/>
          <a:lstStyle/>
          <a:p>
            <a:pPr algn="ctr"/>
            <a:r>
              <a:rPr lang="tr-TR" dirty="0"/>
              <a:t>Neden Faster R-CNN</a:t>
            </a:r>
            <a:endParaRPr lang="en-US" dirty="0"/>
          </a:p>
        </p:txBody>
      </p:sp>
      <p:sp>
        <p:nvSpPr>
          <p:cNvPr id="3" name="Content Placeholder 2">
            <a:extLst>
              <a:ext uri="{FF2B5EF4-FFF2-40B4-BE49-F238E27FC236}">
                <a16:creationId xmlns:a16="http://schemas.microsoft.com/office/drawing/2014/main" id="{FFF44C0A-EDE9-4C14-A3D1-CED2A0B7C40A}"/>
              </a:ext>
            </a:extLst>
          </p:cNvPr>
          <p:cNvSpPr>
            <a:spLocks noGrp="1"/>
          </p:cNvSpPr>
          <p:nvPr>
            <p:ph idx="1"/>
          </p:nvPr>
        </p:nvSpPr>
        <p:spPr>
          <a:xfrm>
            <a:off x="936978" y="1817511"/>
            <a:ext cx="7223048" cy="4359452"/>
          </a:xfrm>
        </p:spPr>
        <p:txBody>
          <a:bodyPr/>
          <a:lstStyle/>
          <a:p>
            <a:pPr marL="0" indent="0">
              <a:buNone/>
            </a:pPr>
            <a:r>
              <a:rPr lang="tr-TR" dirty="0"/>
              <a:t>En önemli özelliği RPN(Regional Proposal Network)</a:t>
            </a:r>
          </a:p>
          <a:p>
            <a:pPr lvl="1"/>
            <a:r>
              <a:rPr lang="tr-TR" dirty="0"/>
              <a:t>RPN bir resimde olası nesnelerin tahminini yapar.</a:t>
            </a:r>
          </a:p>
          <a:p>
            <a:pPr lvl="1"/>
            <a:r>
              <a:rPr lang="tr-TR" dirty="0"/>
              <a:t>Feature mapta 3x3 sliding window kullanılır.</a:t>
            </a:r>
          </a:p>
          <a:p>
            <a:pPr lvl="1"/>
            <a:r>
              <a:rPr lang="tr-TR" dirty="0"/>
              <a:t>Her anchor için 9 tane Anchor Box</a:t>
            </a:r>
          </a:p>
          <a:p>
            <a:pPr lvl="1"/>
            <a:r>
              <a:rPr lang="tr-TR" dirty="0" err="1"/>
              <a:t>Non</a:t>
            </a:r>
            <a:r>
              <a:rPr lang="tr-TR" dirty="0"/>
              <a:t>-Maximum </a:t>
            </a:r>
            <a:r>
              <a:rPr lang="tr-TR" dirty="0" err="1"/>
              <a:t>Suppression</a:t>
            </a:r>
            <a:r>
              <a:rPr lang="tr-TR" dirty="0"/>
              <a:t> ile </a:t>
            </a:r>
            <a:r>
              <a:rPr lang="tr-TR" dirty="0" err="1"/>
              <a:t>Boxların</a:t>
            </a:r>
            <a:r>
              <a:rPr lang="tr-TR" dirty="0"/>
              <a:t> sayısı </a:t>
            </a:r>
            <a:r>
              <a:rPr lang="tr-TR" dirty="0" err="1"/>
              <a:t>normalize</a:t>
            </a:r>
            <a:r>
              <a:rPr lang="tr-TR" dirty="0"/>
              <a:t> edilir(IOU &gt; 0.6 altı iptal) ve (IOU &gt; 0.5). </a:t>
            </a:r>
          </a:p>
          <a:p>
            <a:pPr lvl="1"/>
            <a:r>
              <a:rPr lang="tr-TR" dirty="0"/>
              <a:t>Box </a:t>
            </a:r>
            <a:r>
              <a:rPr lang="tr-TR" dirty="0" err="1"/>
              <a:t>classification</a:t>
            </a:r>
            <a:r>
              <a:rPr lang="tr-TR" dirty="0"/>
              <a:t> yapılır.</a:t>
            </a:r>
          </a:p>
        </p:txBody>
      </p:sp>
      <p:pic>
        <p:nvPicPr>
          <p:cNvPr id="5" name="Picture 4" descr="A screen shot of a cage&#10;&#10;Description automatically generated">
            <a:extLst>
              <a:ext uri="{FF2B5EF4-FFF2-40B4-BE49-F238E27FC236}">
                <a16:creationId xmlns:a16="http://schemas.microsoft.com/office/drawing/2014/main" id="{CECD4979-24F8-467C-9FA0-B7B1903F4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6180" y="3429000"/>
            <a:ext cx="3492182" cy="3023886"/>
          </a:xfrm>
          <a:prstGeom prst="rect">
            <a:avLst/>
          </a:prstGeom>
        </p:spPr>
      </p:pic>
      <p:sp>
        <p:nvSpPr>
          <p:cNvPr id="6" name="TextBox 5">
            <a:extLst>
              <a:ext uri="{FF2B5EF4-FFF2-40B4-BE49-F238E27FC236}">
                <a16:creationId xmlns:a16="http://schemas.microsoft.com/office/drawing/2014/main" id="{47115D69-57CE-4714-8D05-5CA70B2D582D}"/>
              </a:ext>
            </a:extLst>
          </p:cNvPr>
          <p:cNvSpPr txBox="1"/>
          <p:nvPr/>
        </p:nvSpPr>
        <p:spPr>
          <a:xfrm>
            <a:off x="8762035" y="2932845"/>
            <a:ext cx="2492987" cy="369332"/>
          </a:xfrm>
          <a:prstGeom prst="rect">
            <a:avLst/>
          </a:prstGeom>
          <a:noFill/>
        </p:spPr>
        <p:txBody>
          <a:bodyPr wrap="square" rtlCol="0">
            <a:spAutoFit/>
          </a:bodyPr>
          <a:lstStyle/>
          <a:p>
            <a:r>
              <a:rPr lang="tr-TR" dirty="0"/>
              <a:t>Örnek Çıktı</a:t>
            </a:r>
            <a:endParaRPr lang="en-US" dirty="0"/>
          </a:p>
        </p:txBody>
      </p:sp>
    </p:spTree>
    <p:extLst>
      <p:ext uri="{BB962C8B-B14F-4D97-AF65-F5344CB8AC3E}">
        <p14:creationId xmlns:p14="http://schemas.microsoft.com/office/powerpoint/2010/main" val="99975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9152D-A302-4955-B87E-066174B872E5}"/>
              </a:ext>
            </a:extLst>
          </p:cNvPr>
          <p:cNvSpPr>
            <a:spLocks noGrp="1"/>
          </p:cNvSpPr>
          <p:nvPr>
            <p:ph type="title"/>
          </p:nvPr>
        </p:nvSpPr>
        <p:spPr/>
        <p:txBody>
          <a:bodyPr/>
          <a:lstStyle/>
          <a:p>
            <a:pPr algn="ctr"/>
            <a:r>
              <a:rPr lang="tr-TR" dirty="0"/>
              <a:t>Faster R-CNN Mimarisi</a:t>
            </a:r>
            <a:endParaRPr lang="en-US" dirty="0"/>
          </a:p>
        </p:txBody>
      </p:sp>
      <p:sp>
        <p:nvSpPr>
          <p:cNvPr id="3" name="Content Placeholder 2">
            <a:extLst>
              <a:ext uri="{FF2B5EF4-FFF2-40B4-BE49-F238E27FC236}">
                <a16:creationId xmlns:a16="http://schemas.microsoft.com/office/drawing/2014/main" id="{615840DA-4DCE-40C1-AF39-0DD4251545CE}"/>
              </a:ext>
            </a:extLst>
          </p:cNvPr>
          <p:cNvSpPr>
            <a:spLocks noGrp="1"/>
          </p:cNvSpPr>
          <p:nvPr>
            <p:ph idx="1"/>
          </p:nvPr>
        </p:nvSpPr>
        <p:spPr/>
        <p:txBody>
          <a:bodyPr>
            <a:normAutofit/>
          </a:bodyPr>
          <a:lstStyle/>
          <a:p>
            <a:pPr marL="514350" indent="-514350">
              <a:buFont typeface="+mj-lt"/>
              <a:buAutoNum type="arabicPeriod"/>
            </a:pPr>
            <a:r>
              <a:rPr lang="tr-TR" sz="2400" dirty="0"/>
              <a:t>Resim CNN</a:t>
            </a:r>
            <a:r>
              <a:rPr lang="en-US" sz="2400" dirty="0"/>
              <a:t>’e</a:t>
            </a:r>
            <a:r>
              <a:rPr lang="tr-TR" sz="2400" dirty="0"/>
              <a:t> beslenir ve feature map çıkartılır.</a:t>
            </a:r>
          </a:p>
          <a:p>
            <a:pPr marL="514350" indent="-514350">
              <a:buFont typeface="+mj-lt"/>
              <a:buAutoNum type="arabicPeriod"/>
            </a:pPr>
            <a:r>
              <a:rPr lang="tr-TR" sz="2400" dirty="0"/>
              <a:t>Feature map RPN</a:t>
            </a:r>
            <a:r>
              <a:rPr lang="en-US" sz="2400" dirty="0"/>
              <a:t>’e </a:t>
            </a:r>
            <a:r>
              <a:rPr lang="en-US" sz="2400" dirty="0" err="1"/>
              <a:t>beslen</a:t>
            </a:r>
            <a:r>
              <a:rPr lang="tr-TR" sz="2400" dirty="0"/>
              <a:t>ir ve sonuç nesnenin bulunabilecek muhtemel pozisyonları döndürülür. Nesne skorları ile beraber.</a:t>
            </a:r>
          </a:p>
          <a:p>
            <a:pPr marL="514350" indent="-514350">
              <a:buFont typeface="+mj-lt"/>
              <a:buAutoNum type="arabicPeriod"/>
            </a:pPr>
            <a:r>
              <a:rPr lang="tr-TR" sz="2400" dirty="0"/>
              <a:t>RoI pooling ile boyutlar düzenlenir. </a:t>
            </a:r>
          </a:p>
          <a:p>
            <a:pPr marL="514350" indent="-514350">
              <a:buFont typeface="+mj-lt"/>
              <a:buAutoNum type="arabicPeriod"/>
            </a:pPr>
            <a:r>
              <a:rPr lang="tr-TR" sz="2400" dirty="0"/>
              <a:t>Son olarak öneriler Fully Connected Layera gönderilir ve nesnenin tespiti kararı verilir.</a:t>
            </a:r>
            <a:endParaRPr lang="en-US" sz="2400" dirty="0"/>
          </a:p>
        </p:txBody>
      </p:sp>
      <p:pic>
        <p:nvPicPr>
          <p:cNvPr id="5" name="Picture 4" descr="A close up of a card&#10;&#10;Description automatically generated">
            <a:extLst>
              <a:ext uri="{FF2B5EF4-FFF2-40B4-BE49-F238E27FC236}">
                <a16:creationId xmlns:a16="http://schemas.microsoft.com/office/drawing/2014/main" id="{7D2D365B-ED19-4396-8DBC-E611DEFAE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924" y="4131640"/>
            <a:ext cx="5509549" cy="2361235"/>
          </a:xfrm>
          <a:prstGeom prst="rect">
            <a:avLst/>
          </a:prstGeom>
        </p:spPr>
      </p:pic>
    </p:spTree>
    <p:extLst>
      <p:ext uri="{BB962C8B-B14F-4D97-AF65-F5344CB8AC3E}">
        <p14:creationId xmlns:p14="http://schemas.microsoft.com/office/powerpoint/2010/main" val="2748563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DB2A-F55A-4FCD-9B7C-684A848088E8}"/>
              </a:ext>
            </a:extLst>
          </p:cNvPr>
          <p:cNvSpPr>
            <a:spLocks noGrp="1"/>
          </p:cNvSpPr>
          <p:nvPr>
            <p:ph type="title"/>
          </p:nvPr>
        </p:nvSpPr>
        <p:spPr/>
        <p:txBody>
          <a:bodyPr/>
          <a:lstStyle/>
          <a:p>
            <a:pPr algn="ctr"/>
            <a:r>
              <a:rPr lang="tr-TR" dirty="0"/>
              <a:t>Sonuçların Ölçümleri</a:t>
            </a:r>
            <a:endParaRPr lang="en-US" dirty="0"/>
          </a:p>
        </p:txBody>
      </p:sp>
      <p:sp>
        <p:nvSpPr>
          <p:cNvPr id="3" name="Content Placeholder 2">
            <a:extLst>
              <a:ext uri="{FF2B5EF4-FFF2-40B4-BE49-F238E27FC236}">
                <a16:creationId xmlns:a16="http://schemas.microsoft.com/office/drawing/2014/main" id="{3FD2B072-BA3B-4CA5-86E5-CE8E66C1D673}"/>
              </a:ext>
            </a:extLst>
          </p:cNvPr>
          <p:cNvSpPr>
            <a:spLocks noGrp="1"/>
          </p:cNvSpPr>
          <p:nvPr>
            <p:ph idx="1"/>
          </p:nvPr>
        </p:nvSpPr>
        <p:spPr/>
        <p:txBody>
          <a:bodyPr>
            <a:normAutofit/>
          </a:bodyPr>
          <a:lstStyle/>
          <a:p>
            <a:pPr marL="0" indent="0">
              <a:buNone/>
            </a:pPr>
            <a:r>
              <a:rPr lang="tr-TR" dirty="0"/>
              <a:t>Başarının ölçümü 4 farklı metrik ile sağlanmıştır. </a:t>
            </a:r>
          </a:p>
          <a:p>
            <a:pPr marL="514350" indent="-514350">
              <a:buFont typeface="+mj-lt"/>
              <a:buAutoNum type="arabicPeriod"/>
            </a:pPr>
            <a:r>
              <a:rPr lang="tr-TR" dirty="0"/>
              <a:t>True Positive</a:t>
            </a:r>
          </a:p>
          <a:p>
            <a:pPr lvl="1"/>
            <a:r>
              <a:rPr lang="tr-TR" dirty="0"/>
              <a:t>Resimde nesnenin olması ve doğru bir şekilde tespit edilmesi.</a:t>
            </a:r>
          </a:p>
          <a:p>
            <a:pPr marL="514350" indent="-514350">
              <a:buFont typeface="+mj-lt"/>
              <a:buAutoNum type="arabicPeriod"/>
            </a:pPr>
            <a:endParaRPr lang="tr-TR" dirty="0"/>
          </a:p>
          <a:p>
            <a:pPr marL="514350" indent="-514350">
              <a:buFont typeface="+mj-lt"/>
              <a:buAutoNum type="arabicPeriod"/>
            </a:pPr>
            <a:endParaRPr lang="tr-TR" dirty="0"/>
          </a:p>
          <a:p>
            <a:pPr marL="514350" indent="-514350">
              <a:buFont typeface="+mj-lt"/>
              <a:buAutoNum type="arabicPeriod"/>
            </a:pPr>
            <a:endParaRPr lang="tr-TR" dirty="0"/>
          </a:p>
          <a:p>
            <a:pPr marL="514350" indent="-514350">
              <a:buFont typeface="+mj-lt"/>
              <a:buAutoNum type="arabicPeriod"/>
            </a:pPr>
            <a:r>
              <a:rPr lang="tr-TR" dirty="0"/>
              <a:t>True Negative</a:t>
            </a:r>
          </a:p>
          <a:p>
            <a:pPr lvl="1"/>
            <a:r>
              <a:rPr lang="tr-TR" dirty="0"/>
              <a:t>Resimde nesnenin olmaması ve hiçbir şeyin tespit edilmemesi.</a:t>
            </a:r>
          </a:p>
        </p:txBody>
      </p:sp>
      <p:pic>
        <p:nvPicPr>
          <p:cNvPr id="5" name="Picture 4" descr="A plane flying over a body of water&#10;&#10;Description automatically generated">
            <a:extLst>
              <a:ext uri="{FF2B5EF4-FFF2-40B4-BE49-F238E27FC236}">
                <a16:creationId xmlns:a16="http://schemas.microsoft.com/office/drawing/2014/main" id="{4A82B77E-26AC-46B6-A3AB-4B722AC1F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6153" y="1825626"/>
            <a:ext cx="2368531" cy="2190790"/>
          </a:xfrm>
          <a:prstGeom prst="rect">
            <a:avLst/>
          </a:prstGeom>
        </p:spPr>
      </p:pic>
    </p:spTree>
    <p:extLst>
      <p:ext uri="{BB962C8B-B14F-4D97-AF65-F5344CB8AC3E}">
        <p14:creationId xmlns:p14="http://schemas.microsoft.com/office/powerpoint/2010/main" val="47186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8758A-CCAE-4C20-B6E4-932B63B5F5A2}"/>
              </a:ext>
            </a:extLst>
          </p:cNvPr>
          <p:cNvSpPr>
            <a:spLocks noGrp="1"/>
          </p:cNvSpPr>
          <p:nvPr>
            <p:ph type="title"/>
          </p:nvPr>
        </p:nvSpPr>
        <p:spPr>
          <a:xfrm>
            <a:off x="838199" y="95733"/>
            <a:ext cx="10515600" cy="1058929"/>
          </a:xfrm>
        </p:spPr>
        <p:txBody>
          <a:bodyPr/>
          <a:lstStyle/>
          <a:p>
            <a:pPr algn="ctr"/>
            <a:r>
              <a:rPr lang="tr-TR" dirty="0"/>
              <a:t>Sonuçların Ölçümleri</a:t>
            </a:r>
            <a:endParaRPr lang="en-US" dirty="0"/>
          </a:p>
        </p:txBody>
      </p:sp>
      <p:sp>
        <p:nvSpPr>
          <p:cNvPr id="3" name="Content Placeholder 2">
            <a:extLst>
              <a:ext uri="{FF2B5EF4-FFF2-40B4-BE49-F238E27FC236}">
                <a16:creationId xmlns:a16="http://schemas.microsoft.com/office/drawing/2014/main" id="{BBD07897-741E-44B0-B09B-FFCB3A8DE266}"/>
              </a:ext>
            </a:extLst>
          </p:cNvPr>
          <p:cNvSpPr>
            <a:spLocks noGrp="1"/>
          </p:cNvSpPr>
          <p:nvPr>
            <p:ph idx="1"/>
          </p:nvPr>
        </p:nvSpPr>
        <p:spPr>
          <a:xfrm>
            <a:off x="838200" y="1192464"/>
            <a:ext cx="10515600" cy="4984500"/>
          </a:xfrm>
        </p:spPr>
        <p:txBody>
          <a:bodyPr/>
          <a:lstStyle/>
          <a:p>
            <a:pPr marL="0" indent="0">
              <a:buNone/>
            </a:pPr>
            <a:r>
              <a:rPr lang="tr-TR" dirty="0"/>
              <a:t>3.   </a:t>
            </a:r>
            <a:r>
              <a:rPr lang="tr-TR" sz="2000" dirty="0"/>
              <a:t>False Positive</a:t>
            </a:r>
          </a:p>
          <a:p>
            <a:pPr lvl="1"/>
            <a:r>
              <a:rPr lang="tr-TR" sz="2000" dirty="0"/>
              <a:t>Nesnenin bulunup yanlış sınıflandırılması.</a:t>
            </a:r>
          </a:p>
          <a:p>
            <a:pPr lvl="1"/>
            <a:r>
              <a:rPr lang="tr-TR" sz="2000" dirty="0"/>
              <a:t>Yada IOU &lt; 0.5  </a:t>
            </a:r>
          </a:p>
          <a:p>
            <a:pPr marL="971550" lvl="1" indent="-514350">
              <a:buFont typeface="+mj-lt"/>
              <a:buAutoNum type="arabicPeriod"/>
            </a:pPr>
            <a:endParaRPr lang="tr-TR" sz="2000" dirty="0"/>
          </a:p>
          <a:p>
            <a:pPr marL="514350" indent="-514350">
              <a:buFont typeface="+mj-lt"/>
              <a:buAutoNum type="arabicPeriod"/>
            </a:pPr>
            <a:endParaRPr lang="tr-TR" dirty="0"/>
          </a:p>
          <a:p>
            <a:pPr marL="0" indent="0">
              <a:buNone/>
            </a:pPr>
            <a:endParaRPr lang="tr-TR" dirty="0"/>
          </a:p>
          <a:p>
            <a:pPr marL="0" indent="0">
              <a:buNone/>
            </a:pPr>
            <a:r>
              <a:rPr lang="tr-TR" dirty="0"/>
              <a:t>4.   </a:t>
            </a:r>
            <a:r>
              <a:rPr lang="tr-TR" sz="2000" dirty="0"/>
              <a:t>False Negative</a:t>
            </a:r>
          </a:p>
          <a:p>
            <a:pPr lvl="1"/>
            <a:r>
              <a:rPr lang="tr-TR" sz="2000" dirty="0"/>
              <a:t>Nesnenin var olması ama bulunamaması.</a:t>
            </a:r>
            <a:endParaRPr lang="en-US" dirty="0"/>
          </a:p>
          <a:p>
            <a:endParaRPr lang="en-US" dirty="0"/>
          </a:p>
        </p:txBody>
      </p:sp>
      <p:pic>
        <p:nvPicPr>
          <p:cNvPr id="6" name="Picture 5" descr="A highway with a mountain in the background&#10;&#10;Description automatically generated">
            <a:extLst>
              <a:ext uri="{FF2B5EF4-FFF2-40B4-BE49-F238E27FC236}">
                <a16:creationId xmlns:a16="http://schemas.microsoft.com/office/drawing/2014/main" id="{02B862AF-F3E5-40C4-9D84-22C2801DF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2766" y="1570383"/>
            <a:ext cx="4249425" cy="1949793"/>
          </a:xfrm>
          <a:prstGeom prst="rect">
            <a:avLst/>
          </a:prstGeom>
        </p:spPr>
      </p:pic>
      <p:pic>
        <p:nvPicPr>
          <p:cNvPr id="8" name="Picture 7" descr="A picture containing grass, outdoor, road, fence&#10;&#10;Description automatically generated">
            <a:extLst>
              <a:ext uri="{FF2B5EF4-FFF2-40B4-BE49-F238E27FC236}">
                <a16:creationId xmlns:a16="http://schemas.microsoft.com/office/drawing/2014/main" id="{3292B65D-87E4-4E4E-A257-E389AEEE6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765" y="3669263"/>
            <a:ext cx="4249425" cy="1851005"/>
          </a:xfrm>
          <a:prstGeom prst="rect">
            <a:avLst/>
          </a:prstGeom>
        </p:spPr>
      </p:pic>
      <p:sp>
        <p:nvSpPr>
          <p:cNvPr id="10" name="TextBox 9">
            <a:extLst>
              <a:ext uri="{FF2B5EF4-FFF2-40B4-BE49-F238E27FC236}">
                <a16:creationId xmlns:a16="http://schemas.microsoft.com/office/drawing/2014/main" id="{850419E1-75BC-43B0-8A0B-1427E2460AB0}"/>
              </a:ext>
            </a:extLst>
          </p:cNvPr>
          <p:cNvSpPr txBox="1"/>
          <p:nvPr/>
        </p:nvSpPr>
        <p:spPr>
          <a:xfrm>
            <a:off x="838199" y="5520267"/>
            <a:ext cx="7967133" cy="923330"/>
          </a:xfrm>
          <a:prstGeom prst="rect">
            <a:avLst/>
          </a:prstGeom>
          <a:noFill/>
        </p:spPr>
        <p:txBody>
          <a:bodyPr wrap="square" rtlCol="0">
            <a:spAutoFit/>
          </a:bodyPr>
          <a:lstStyle/>
          <a:p>
            <a:r>
              <a:rPr lang="tr-TR" dirty="0"/>
              <a:t>Her sınıf için ;</a:t>
            </a:r>
          </a:p>
          <a:p>
            <a:pPr marL="742950" lvl="1" indent="-285750">
              <a:buFont typeface="Arial" panose="020B0604020202020204" pitchFamily="34" charset="0"/>
              <a:buChar char="•"/>
            </a:pPr>
            <a:r>
              <a:rPr lang="tr-TR" dirty="0"/>
              <a:t>Average </a:t>
            </a:r>
            <a:r>
              <a:rPr lang="en-US" dirty="0"/>
              <a:t>Precision</a:t>
            </a:r>
            <a:r>
              <a:rPr lang="tr-TR" dirty="0"/>
              <a:t>(AP)</a:t>
            </a:r>
            <a:r>
              <a:rPr lang="en-US" dirty="0"/>
              <a:t> = True positive / (True positive + False positive)</a:t>
            </a:r>
            <a:endParaRPr lang="tr-TR" dirty="0"/>
          </a:p>
          <a:p>
            <a:endParaRPr lang="en-US" dirty="0"/>
          </a:p>
        </p:txBody>
      </p:sp>
      <p:pic>
        <p:nvPicPr>
          <p:cNvPr id="12" name="Picture 11" descr="A picture containing object&#10;&#10;Description automatically generated">
            <a:extLst>
              <a:ext uri="{FF2B5EF4-FFF2-40B4-BE49-F238E27FC236}">
                <a16:creationId xmlns:a16="http://schemas.microsoft.com/office/drawing/2014/main" id="{0C6D0B6B-2FBF-4F69-9AF6-330C699357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3936" y="5558069"/>
            <a:ext cx="1914525" cy="847725"/>
          </a:xfrm>
          <a:prstGeom prst="rect">
            <a:avLst/>
          </a:prstGeom>
        </p:spPr>
      </p:pic>
    </p:spTree>
    <p:extLst>
      <p:ext uri="{BB962C8B-B14F-4D97-AF65-F5344CB8AC3E}">
        <p14:creationId xmlns:p14="http://schemas.microsoft.com/office/powerpoint/2010/main" val="2826523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9E16D5ED-B629-4DE7-A149-B8EE590FC892}"/>
              </a:ext>
            </a:extLst>
          </p:cNvPr>
          <p:cNvSpPr>
            <a:spLocks noGrp="1"/>
          </p:cNvSpPr>
          <p:nvPr>
            <p:ph type="title"/>
          </p:nvPr>
        </p:nvSpPr>
        <p:spPr>
          <a:xfrm>
            <a:off x="2801348" y="2216506"/>
            <a:ext cx="6589303" cy="2862389"/>
          </a:xfrm>
        </p:spPr>
        <p:txBody>
          <a:bodyPr vert="horz" lIns="91440" tIns="45720" rIns="91440" bIns="45720" rtlCol="0" anchor="b">
            <a:normAutofit/>
          </a:bodyPr>
          <a:lstStyle/>
          <a:p>
            <a:pPr algn="ctr"/>
            <a:r>
              <a:rPr lang="tr-TR" sz="6000" b="1" dirty="0">
                <a:solidFill>
                  <a:schemeClr val="bg1"/>
                </a:solidFill>
              </a:rPr>
              <a:t>Gaussian Blur i</a:t>
            </a:r>
            <a:r>
              <a:rPr lang="tr-TR" sz="6000" dirty="0">
                <a:solidFill>
                  <a:schemeClr val="bg1"/>
                </a:solidFill>
              </a:rPr>
              <a:t>le Bulanıklaştırma</a:t>
            </a:r>
            <a:br>
              <a:rPr lang="tr-TR" sz="6000" dirty="0"/>
            </a:b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1507527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3497B85-7EB1-4911-93EE-A8C290A34B15}"/>
              </a:ext>
            </a:extLst>
          </p:cNvPr>
          <p:cNvSpPr>
            <a:spLocks noGrp="1"/>
          </p:cNvSpPr>
          <p:nvPr>
            <p:ph idx="1"/>
          </p:nvPr>
        </p:nvSpPr>
        <p:spPr>
          <a:xfrm>
            <a:off x="288235" y="168965"/>
            <a:ext cx="11678478" cy="6007998"/>
          </a:xfrm>
        </p:spPr>
        <p:txBody>
          <a:bodyPr>
            <a:normAutofit/>
          </a:bodyPr>
          <a:lstStyle/>
          <a:p>
            <a:r>
              <a:rPr lang="tr-TR" dirty="0"/>
              <a:t>Bizim projemizde kullandığımız ve resim bulanıklaştırma için yaygın kullanılan fonksiyonlardan biri de Gauss bulanıklaştırma fonksiyonudur.(Gaussian Blurring) Gauss farklı bir çekirdek şablon (matris) kullanır. Bu anlamda, ortalama filtreye benzer. Gauss'un resim düzgünleştirme etkisi, bir görüntüyü ortalama filtreye benzer şekilde bulanıklaştırmaktır. </a:t>
            </a:r>
          </a:p>
          <a:p>
            <a:endParaRPr lang="tr-TR" dirty="0"/>
          </a:p>
          <a:p>
            <a:r>
              <a:rPr lang="tr-TR" dirty="0"/>
              <a:t>Düzeltme derecesi Gaussian'ın standart sapması ile belirlenir. Gauss, her piksel bölgesinin ağırlıklı ortalamasını çıkarır. Merkez piksel değerine doğru yaklaştıkça ağırlıklandırma artar. Bu durum, ortalama filtrenin aksine daha ince bir düzeltme sağlar, kenarları benzer büyüklükteki bir ortalama filtreden daha iyi korur. Ayrıca diğer filtreleme yöntemlerine göre daha hızlı olduğundan dolayı projemizde Gaussian Bulanıklaştırma kullanmayı tercih ettik.</a:t>
            </a:r>
          </a:p>
        </p:txBody>
      </p:sp>
    </p:spTree>
    <p:extLst>
      <p:ext uri="{BB962C8B-B14F-4D97-AF65-F5344CB8AC3E}">
        <p14:creationId xmlns:p14="http://schemas.microsoft.com/office/powerpoint/2010/main" val="2721024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5A9BE4-1F03-413E-8BB3-7FF15E776EB0}"/>
              </a:ext>
            </a:extLst>
          </p:cNvPr>
          <p:cNvSpPr>
            <a:spLocks noGrp="1"/>
          </p:cNvSpPr>
          <p:nvPr>
            <p:ph type="title"/>
          </p:nvPr>
        </p:nvSpPr>
        <p:spPr/>
        <p:txBody>
          <a:bodyPr/>
          <a:lstStyle/>
          <a:p>
            <a:pPr algn="ctr"/>
            <a:r>
              <a:rPr lang="tr-TR" b="1" dirty="0"/>
              <a:t>Gaussian Blur Projemizdeki Çıktısı</a:t>
            </a:r>
            <a:endParaRPr lang="tr-TR" dirty="0"/>
          </a:p>
        </p:txBody>
      </p:sp>
      <p:pic>
        <p:nvPicPr>
          <p:cNvPr id="5" name="İçerik Yer Tutucusu 4" descr="bardak, tablo, yiyecek, cam içeren bir resim&#10;&#10;Açıklama otomatik olarak oluşturuldu">
            <a:extLst>
              <a:ext uri="{FF2B5EF4-FFF2-40B4-BE49-F238E27FC236}">
                <a16:creationId xmlns:a16="http://schemas.microsoft.com/office/drawing/2014/main" id="{B95B3F6C-404C-4E77-8FED-5534AA88D1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692" y="1858345"/>
            <a:ext cx="5482551" cy="3459090"/>
          </a:xfrm>
        </p:spPr>
      </p:pic>
      <p:pic>
        <p:nvPicPr>
          <p:cNvPr id="7" name="Resim 6" descr="tablo, bardak, oturma, iç mekan içeren bir resim&#10;&#10;Açıklama otomatik olarak oluşturuldu">
            <a:extLst>
              <a:ext uri="{FF2B5EF4-FFF2-40B4-BE49-F238E27FC236}">
                <a16:creationId xmlns:a16="http://schemas.microsoft.com/office/drawing/2014/main" id="{99F20D0B-DF06-4DE1-82CD-1355AD57E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0771" y="1858344"/>
            <a:ext cx="5870412" cy="3459089"/>
          </a:xfrm>
          <a:prstGeom prst="rect">
            <a:avLst/>
          </a:prstGeom>
        </p:spPr>
      </p:pic>
    </p:spTree>
    <p:extLst>
      <p:ext uri="{BB962C8B-B14F-4D97-AF65-F5344CB8AC3E}">
        <p14:creationId xmlns:p14="http://schemas.microsoft.com/office/powerpoint/2010/main" val="49747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12BE71B6-6EB1-47E9-8EB7-414BE70D50F9}"/>
              </a:ext>
            </a:extLst>
          </p:cNvPr>
          <p:cNvSpPr>
            <a:spLocks noGrp="1"/>
          </p:cNvSpPr>
          <p:nvPr>
            <p:ph type="ctrTitle"/>
          </p:nvPr>
        </p:nvSpPr>
        <p:spPr>
          <a:xfrm>
            <a:off x="643466" y="753627"/>
            <a:ext cx="6135022" cy="846574"/>
          </a:xfrm>
        </p:spPr>
        <p:txBody>
          <a:bodyPr>
            <a:normAutofit fontScale="90000"/>
          </a:bodyPr>
          <a:lstStyle/>
          <a:p>
            <a:r>
              <a:rPr lang="tr-TR" b="1" dirty="0"/>
              <a:t>Projemizin Konusu</a:t>
            </a:r>
          </a:p>
        </p:txBody>
      </p:sp>
      <p:sp>
        <p:nvSpPr>
          <p:cNvPr id="3" name="Alt Başlık 2">
            <a:extLst>
              <a:ext uri="{FF2B5EF4-FFF2-40B4-BE49-F238E27FC236}">
                <a16:creationId xmlns:a16="http://schemas.microsoft.com/office/drawing/2014/main" id="{E3FB7030-8ADD-4005-9AB6-00023BF17316}"/>
              </a:ext>
            </a:extLst>
          </p:cNvPr>
          <p:cNvSpPr>
            <a:spLocks noGrp="1"/>
          </p:cNvSpPr>
          <p:nvPr>
            <p:ph type="subTitle" idx="1"/>
          </p:nvPr>
        </p:nvSpPr>
        <p:spPr>
          <a:xfrm>
            <a:off x="229716" y="3469241"/>
            <a:ext cx="7940283" cy="2189214"/>
          </a:xfrm>
        </p:spPr>
        <p:txBody>
          <a:bodyPr>
            <a:normAutofit/>
          </a:bodyPr>
          <a:lstStyle/>
          <a:p>
            <a:endParaRPr lang="tr-TR" sz="1700" dirty="0"/>
          </a:p>
          <a:p>
            <a:pPr algn="l"/>
            <a:r>
              <a:rPr lang="tr-TR" sz="1800" dirty="0">
                <a:latin typeface="Arial" panose="020B0604020202020204" pitchFamily="34" charset="0"/>
                <a:cs typeface="Arial" panose="020B0604020202020204" pitchFamily="34" charset="0"/>
              </a:rPr>
              <a:t>   Projemizde derin öğrenme ağı Faster R-CNN kullanılarak videolarda tespit edilen ürünlerin logolarını bulanıklaştıran bir sistem tasarlanmıştır. Tasarladığımız bu sistem kullanıcıdan videoyu alır ve işleyip logoları bulanıklaştırdıktan sonra bulanıklaştırılmış videoyu çıktı olarak verir. Bu sistem zaman ve maliyet açısından kazanç sağlar.</a:t>
            </a:r>
          </a:p>
        </p:txBody>
      </p:sp>
      <p:sp>
        <p:nvSpPr>
          <p:cNvPr id="42" name="Freeform: Shape 41">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rgbClr val="70AD47"/>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rgbClr val="FFC000"/>
          </a:solidFill>
          <a:ln w="9525" cap="flat">
            <a:noFill/>
            <a:prstDash val="solid"/>
            <a:miter/>
          </a:ln>
        </p:spPr>
        <p:txBody>
          <a:bodyPr rtlCol="0" anchor="ctr"/>
          <a:lstStyle/>
          <a:p>
            <a:endParaRPr lang="en-US"/>
          </a:p>
        </p:txBody>
      </p:sp>
      <p:pic>
        <p:nvPicPr>
          <p:cNvPr id="5" name="Resim 4" descr="kişi, kadın, adam, dik içeren bir resim&#10;&#10;Açıklama otomatik olarak oluşturuldu">
            <a:extLst>
              <a:ext uri="{FF2B5EF4-FFF2-40B4-BE49-F238E27FC236}">
                <a16:creationId xmlns:a16="http://schemas.microsoft.com/office/drawing/2014/main" id="{77EB5857-EA82-4A19-B463-50E9250EB1B2}"/>
              </a:ext>
            </a:extLst>
          </p:cNvPr>
          <p:cNvPicPr>
            <a:picLocks noChangeAspect="1"/>
          </p:cNvPicPr>
          <p:nvPr/>
        </p:nvPicPr>
        <p:blipFill rotWithShape="1">
          <a:blip r:embed="rId2">
            <a:extLst>
              <a:ext uri="{28A0092B-C50C-407E-A947-70E740481C1C}">
                <a14:useLocalDpi xmlns:a14="http://schemas.microsoft.com/office/drawing/2010/main" val="0"/>
              </a:ext>
            </a:extLst>
          </a:blip>
          <a:srcRect l="963" r="42786" b="-2"/>
          <a:stretch/>
        </p:blipFill>
        <p:spPr>
          <a:xfrm>
            <a:off x="8220548" y="1344621"/>
            <a:ext cx="3501930" cy="3501930"/>
          </a:xfrm>
          <a:custGeom>
            <a:avLst/>
            <a:gdLst>
              <a:gd name="connsiteX0" fmla="*/ 1870874 w 3741748"/>
              <a:gd name="connsiteY0" fmla="*/ 0 h 3741748"/>
              <a:gd name="connsiteX1" fmla="*/ 3741748 w 3741748"/>
              <a:gd name="connsiteY1" fmla="*/ 1870874 h 3741748"/>
              <a:gd name="connsiteX2" fmla="*/ 1870874 w 3741748"/>
              <a:gd name="connsiteY2" fmla="*/ 3741748 h 3741748"/>
              <a:gd name="connsiteX3" fmla="*/ 0 w 3741748"/>
              <a:gd name="connsiteY3" fmla="*/ 1870874 h 3741748"/>
              <a:gd name="connsiteX4" fmla="*/ 1870874 w 3741748"/>
              <a:gd name="connsiteY4" fmla="*/ 0 h 374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46" name="Freeform: Shape 45">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Shape 49">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51">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rgbClr val="70AD47"/>
          </a:solidFill>
          <a:ln w="9525" cap="flat">
            <a:noFill/>
            <a:prstDash val="solid"/>
            <a:miter/>
          </a:ln>
        </p:spPr>
        <p:txBody>
          <a:bodyPr rtlCol="0" anchor="ctr"/>
          <a:lstStyle/>
          <a:p>
            <a:endParaRPr lang="en-US"/>
          </a:p>
        </p:txBody>
      </p:sp>
      <p:sp>
        <p:nvSpPr>
          <p:cNvPr id="6" name="Metin kutusu 5">
            <a:extLst>
              <a:ext uri="{FF2B5EF4-FFF2-40B4-BE49-F238E27FC236}">
                <a16:creationId xmlns:a16="http://schemas.microsoft.com/office/drawing/2014/main" id="{65E479FB-2CA9-41B3-A241-7EAB4647C9B7}"/>
              </a:ext>
            </a:extLst>
          </p:cNvPr>
          <p:cNvSpPr txBox="1"/>
          <p:nvPr/>
        </p:nvSpPr>
        <p:spPr>
          <a:xfrm>
            <a:off x="280264" y="1534935"/>
            <a:ext cx="7940283" cy="1754326"/>
          </a:xfrm>
          <a:prstGeom prst="rect">
            <a:avLst/>
          </a:prstGeom>
          <a:noFill/>
        </p:spPr>
        <p:txBody>
          <a:bodyPr wrap="square" rtlCol="0">
            <a:spAutoFit/>
          </a:bodyPr>
          <a:lstStyle/>
          <a:p>
            <a:pPr>
              <a:spcAft>
                <a:spcPts val="600"/>
              </a:spcAft>
            </a:pPr>
            <a:r>
              <a:rPr lang="tr-TR" dirty="0">
                <a:latin typeface="Arial" panose="020B0604020202020204" pitchFamily="34" charset="0"/>
                <a:cs typeface="Arial" panose="020B0604020202020204" pitchFamily="34" charset="0"/>
              </a:rPr>
              <a:t>    Ürün yerleştirme dizi veya film sektöründe yaygın olarak kullanılan bir pazarlama yöntemidir. Fakat getirilen sıkı kurallar gereği ürün yerleştirmenin yapılması belirli sürelerle kısıtlanmaktadır. Bu durumda yapım şirketleri ürünlerin gözüktüğü sahnelerde ürünün logosunun bulunduğu kısımları bulanıklaştırmaya ihtiyaç duyuyor. Bu işlem iş  yükü , zaman ve maliyet açısından büyük bir kayıp oluşturuyor.</a:t>
            </a:r>
          </a:p>
        </p:txBody>
      </p:sp>
    </p:spTree>
    <p:extLst>
      <p:ext uri="{BB962C8B-B14F-4D97-AF65-F5344CB8AC3E}">
        <p14:creationId xmlns:p14="http://schemas.microsoft.com/office/powerpoint/2010/main" val="564623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Flowchart: Document 6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75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11BE58D-AC0E-446B-9649-73D0FD51F796}"/>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ctr"/>
            <a:r>
              <a:rPr lang="en-US" sz="3200" kern="1200" dirty="0" err="1">
                <a:solidFill>
                  <a:srgbClr val="FFFFFF"/>
                </a:solidFill>
                <a:latin typeface="+mj-lt"/>
                <a:ea typeface="+mj-ea"/>
                <a:cs typeface="+mj-cs"/>
              </a:rPr>
              <a:t>Sistemin</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Başarılı</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Tespit</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Ettiği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Nesneler</a:t>
            </a:r>
            <a:endParaRPr lang="en-US" sz="3200" kern="1200" dirty="0">
              <a:solidFill>
                <a:srgbClr val="FFFFFF"/>
              </a:solidFill>
              <a:latin typeface="+mj-lt"/>
              <a:ea typeface="+mj-ea"/>
              <a:cs typeface="+mj-cs"/>
            </a:endParaRPr>
          </a:p>
        </p:txBody>
      </p:sp>
      <p:pic>
        <p:nvPicPr>
          <p:cNvPr id="11" name="Resim 10">
            <a:extLst>
              <a:ext uri="{FF2B5EF4-FFF2-40B4-BE49-F238E27FC236}">
                <a16:creationId xmlns:a16="http://schemas.microsoft.com/office/drawing/2014/main" id="{F1E0D916-C343-4D2B-884A-C7B31428D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3496" y="3578225"/>
            <a:ext cx="3224843" cy="2959350"/>
          </a:xfrm>
          <a:prstGeom prst="rect">
            <a:avLst/>
          </a:prstGeom>
        </p:spPr>
      </p:pic>
      <p:pic>
        <p:nvPicPr>
          <p:cNvPr id="27" name="Resim 26" descr="işaret, yiyecek içeren bir resim&#10;&#10;Açıklama otomatik olarak oluşturuldu">
            <a:extLst>
              <a:ext uri="{FF2B5EF4-FFF2-40B4-BE49-F238E27FC236}">
                <a16:creationId xmlns:a16="http://schemas.microsoft.com/office/drawing/2014/main" id="{7604E5EC-A8E9-46C4-8140-CD343C457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971" y="3578224"/>
            <a:ext cx="2585466" cy="2959349"/>
          </a:xfrm>
          <a:prstGeom prst="rect">
            <a:avLst/>
          </a:prstGeom>
        </p:spPr>
      </p:pic>
      <p:pic>
        <p:nvPicPr>
          <p:cNvPr id="21" name="Resim 20">
            <a:extLst>
              <a:ext uri="{FF2B5EF4-FFF2-40B4-BE49-F238E27FC236}">
                <a16:creationId xmlns:a16="http://schemas.microsoft.com/office/drawing/2014/main" id="{BFE6744F-B320-4236-A5ED-9FB83C42C6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2349" y="171161"/>
            <a:ext cx="3709747" cy="3108613"/>
          </a:xfrm>
          <a:prstGeom prst="rect">
            <a:avLst/>
          </a:prstGeom>
        </p:spPr>
      </p:pic>
      <p:pic>
        <p:nvPicPr>
          <p:cNvPr id="5" name="İçerik Yer Tutucusu 4">
            <a:extLst>
              <a:ext uri="{FF2B5EF4-FFF2-40B4-BE49-F238E27FC236}">
                <a16:creationId xmlns:a16="http://schemas.microsoft.com/office/drawing/2014/main" id="{62FEA1D1-1833-4BDF-B7A7-44AE1919B9F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572963" y="251619"/>
            <a:ext cx="3389293" cy="2897187"/>
          </a:xfrm>
          <a:prstGeom prst="rect">
            <a:avLst/>
          </a:prstGeom>
        </p:spPr>
      </p:pic>
      <p:pic>
        <p:nvPicPr>
          <p:cNvPr id="19" name="Resim 18">
            <a:extLst>
              <a:ext uri="{FF2B5EF4-FFF2-40B4-BE49-F238E27FC236}">
                <a16:creationId xmlns:a16="http://schemas.microsoft.com/office/drawing/2014/main" id="{6856E736-0915-45B4-853E-9DD17E4198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01" y="3578225"/>
            <a:ext cx="2999547" cy="2959350"/>
          </a:xfrm>
          <a:prstGeom prst="rect">
            <a:avLst/>
          </a:prstGeom>
        </p:spPr>
      </p:pic>
      <p:pic>
        <p:nvPicPr>
          <p:cNvPr id="7" name="Resim 6">
            <a:extLst>
              <a:ext uri="{FF2B5EF4-FFF2-40B4-BE49-F238E27FC236}">
                <a16:creationId xmlns:a16="http://schemas.microsoft.com/office/drawing/2014/main" id="{FA930D9C-172A-40D2-B321-554CF99D16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1070" y="3578224"/>
            <a:ext cx="2816778" cy="2974982"/>
          </a:xfrm>
          <a:prstGeom prst="rect">
            <a:avLst/>
          </a:prstGeom>
        </p:spPr>
      </p:pic>
    </p:spTree>
    <p:extLst>
      <p:ext uri="{BB962C8B-B14F-4D97-AF65-F5344CB8AC3E}">
        <p14:creationId xmlns:p14="http://schemas.microsoft.com/office/powerpoint/2010/main" val="3008010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Flowchart: Document 6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675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11BE58D-AC0E-446B-9649-73D0FD51F796}"/>
              </a:ext>
            </a:extLst>
          </p:cNvPr>
          <p:cNvSpPr>
            <a:spLocks noGrp="1"/>
          </p:cNvSpPr>
          <p:nvPr>
            <p:ph type="title"/>
          </p:nvPr>
        </p:nvSpPr>
        <p:spPr>
          <a:xfrm>
            <a:off x="638175" y="171162"/>
            <a:ext cx="3248025" cy="2371148"/>
          </a:xfrm>
        </p:spPr>
        <p:txBody>
          <a:bodyPr vert="horz" lIns="91440" tIns="45720" rIns="91440" bIns="45720" rtlCol="0" anchor="ctr">
            <a:normAutofit/>
          </a:bodyPr>
          <a:lstStyle/>
          <a:p>
            <a:pPr algn="ctr"/>
            <a:r>
              <a:rPr lang="en-US" sz="3200" kern="1200" dirty="0" err="1">
                <a:solidFill>
                  <a:srgbClr val="FFFFFF"/>
                </a:solidFill>
                <a:latin typeface="+mj-lt"/>
                <a:ea typeface="+mj-ea"/>
                <a:cs typeface="+mj-cs"/>
              </a:rPr>
              <a:t>Sistemin</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Başarı</a:t>
            </a:r>
            <a:r>
              <a:rPr lang="tr-TR" sz="3200" kern="1200" dirty="0">
                <a:solidFill>
                  <a:srgbClr val="FFFFFF"/>
                </a:solidFill>
                <a:latin typeface="+mj-lt"/>
                <a:ea typeface="+mj-ea"/>
                <a:cs typeface="+mj-cs"/>
              </a:rPr>
              <a:t>sız</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Tespit</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Ettiği</a:t>
            </a:r>
            <a:r>
              <a:rPr lang="en-US" sz="3200" kern="1200" dirty="0">
                <a:solidFill>
                  <a:srgbClr val="FFFFFF"/>
                </a:solidFill>
                <a:latin typeface="+mj-lt"/>
                <a:ea typeface="+mj-ea"/>
                <a:cs typeface="+mj-cs"/>
              </a:rPr>
              <a:t> </a:t>
            </a:r>
            <a:r>
              <a:rPr lang="en-US" sz="3200" kern="1200" dirty="0" err="1">
                <a:solidFill>
                  <a:srgbClr val="FFFFFF"/>
                </a:solidFill>
                <a:latin typeface="+mj-lt"/>
                <a:ea typeface="+mj-ea"/>
                <a:cs typeface="+mj-cs"/>
              </a:rPr>
              <a:t>Nesneler</a:t>
            </a:r>
            <a:endParaRPr lang="en-US" sz="3200" kern="1200" dirty="0">
              <a:solidFill>
                <a:srgbClr val="FFFFFF"/>
              </a:solidFill>
              <a:latin typeface="+mj-lt"/>
              <a:ea typeface="+mj-ea"/>
              <a:cs typeface="+mj-cs"/>
            </a:endParaRPr>
          </a:p>
        </p:txBody>
      </p:sp>
      <p:pic>
        <p:nvPicPr>
          <p:cNvPr id="12" name="Resim 11">
            <a:extLst>
              <a:ext uri="{FF2B5EF4-FFF2-40B4-BE49-F238E27FC236}">
                <a16:creationId xmlns:a16="http://schemas.microsoft.com/office/drawing/2014/main" id="{EF52B124-F751-4BCC-8255-EECDABADB9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7677" y="112609"/>
            <a:ext cx="3308489" cy="2946689"/>
          </a:xfrm>
          <a:prstGeom prst="rect">
            <a:avLst/>
          </a:prstGeom>
        </p:spPr>
      </p:pic>
      <p:pic>
        <p:nvPicPr>
          <p:cNvPr id="13" name="Resim 12">
            <a:extLst>
              <a:ext uri="{FF2B5EF4-FFF2-40B4-BE49-F238E27FC236}">
                <a16:creationId xmlns:a16="http://schemas.microsoft.com/office/drawing/2014/main" id="{72B6906E-E697-43AC-944E-907C506D9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75" y="3429000"/>
            <a:ext cx="3248024" cy="3475148"/>
          </a:xfrm>
          <a:prstGeom prst="rect">
            <a:avLst/>
          </a:prstGeom>
        </p:spPr>
      </p:pic>
      <p:pic>
        <p:nvPicPr>
          <p:cNvPr id="14" name="İçerik Yer Tutucusu 4">
            <a:extLst>
              <a:ext uri="{FF2B5EF4-FFF2-40B4-BE49-F238E27FC236}">
                <a16:creationId xmlns:a16="http://schemas.microsoft.com/office/drawing/2014/main" id="{6323D2F8-DEDE-45C7-BAA6-96F4EAFB3B6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902057" y="3429000"/>
            <a:ext cx="3248024" cy="3329126"/>
          </a:xfrm>
          <a:prstGeom prst="rect">
            <a:avLst/>
          </a:prstGeom>
        </p:spPr>
      </p:pic>
      <p:pic>
        <p:nvPicPr>
          <p:cNvPr id="15" name="Resim 14">
            <a:extLst>
              <a:ext uri="{FF2B5EF4-FFF2-40B4-BE49-F238E27FC236}">
                <a16:creationId xmlns:a16="http://schemas.microsoft.com/office/drawing/2014/main" id="{D02302BC-DDD8-4836-807E-7043FBB364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7677" y="3429000"/>
            <a:ext cx="3308489" cy="3333809"/>
          </a:xfrm>
          <a:prstGeom prst="rect">
            <a:avLst/>
          </a:prstGeom>
        </p:spPr>
      </p:pic>
      <p:pic>
        <p:nvPicPr>
          <p:cNvPr id="16" name="Resim 15">
            <a:extLst>
              <a:ext uri="{FF2B5EF4-FFF2-40B4-BE49-F238E27FC236}">
                <a16:creationId xmlns:a16="http://schemas.microsoft.com/office/drawing/2014/main" id="{0B570ED3-F86B-4EC8-87E6-C9FD9D776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2056" y="125344"/>
            <a:ext cx="3248025" cy="2933954"/>
          </a:xfrm>
          <a:prstGeom prst="rect">
            <a:avLst/>
          </a:prstGeom>
        </p:spPr>
      </p:pic>
    </p:spTree>
    <p:extLst>
      <p:ext uri="{BB962C8B-B14F-4D97-AF65-F5344CB8AC3E}">
        <p14:creationId xmlns:p14="http://schemas.microsoft.com/office/powerpoint/2010/main" val="3414799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F18D3197-E25D-47BC-B090-1D2F081AE87A}"/>
              </a:ext>
            </a:extLst>
          </p:cNvPr>
          <p:cNvSpPr>
            <a:spLocks noGrp="1"/>
          </p:cNvSpPr>
          <p:nvPr>
            <p:ph type="title"/>
          </p:nvPr>
        </p:nvSpPr>
        <p:spPr>
          <a:xfrm>
            <a:off x="3043403" y="2413472"/>
            <a:ext cx="6105194" cy="2031055"/>
          </a:xfrm>
        </p:spPr>
        <p:txBody>
          <a:bodyPr vert="horz" lIns="91440" tIns="45720" rIns="91440" bIns="45720" rtlCol="0" anchor="b">
            <a:noAutofit/>
          </a:bodyPr>
          <a:lstStyle/>
          <a:p>
            <a:pPr algn="ctr"/>
            <a:r>
              <a:rPr lang="tr-TR" sz="7200" kern="1200" dirty="0">
                <a:solidFill>
                  <a:srgbClr val="FFFFFF"/>
                </a:solidFill>
                <a:latin typeface="+mj-lt"/>
                <a:ea typeface="+mj-ea"/>
                <a:cs typeface="+mj-cs"/>
              </a:rPr>
              <a:t>ÖRNEK VİDEOLAR</a:t>
            </a:r>
            <a:endParaRPr lang="en-US" sz="7200" kern="1200" dirty="0">
              <a:solidFill>
                <a:srgbClr val="FFFFFF"/>
              </a:solidFill>
              <a:latin typeface="+mj-lt"/>
              <a:ea typeface="+mj-ea"/>
              <a:cs typeface="+mj-cs"/>
            </a:endParaRPr>
          </a:p>
        </p:txBody>
      </p:sp>
    </p:spTree>
    <p:extLst>
      <p:ext uri="{BB962C8B-B14F-4D97-AF65-F5344CB8AC3E}">
        <p14:creationId xmlns:p14="http://schemas.microsoft.com/office/powerpoint/2010/main" val="2957071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la_sessiz" descr="şişe, yiyecek, şarap, tablo içeren bir resim&#10;&#10;Açıklama otomatik olarak oluşturuldu">
            <a:hlinkClick r:id="" action="ppaction://media"/>
            <a:extLst>
              <a:ext uri="{FF2B5EF4-FFF2-40B4-BE49-F238E27FC236}">
                <a16:creationId xmlns:a16="http://schemas.microsoft.com/office/drawing/2014/main" id="{77E793AC-4803-4815-BB54-147F272AD10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048863" y="232949"/>
            <a:ext cx="6094274" cy="2711325"/>
          </a:xfrm>
          <a:prstGeom prst="rect">
            <a:avLst/>
          </a:prstGeom>
        </p:spPr>
      </p:pic>
      <p:pic>
        <p:nvPicPr>
          <p:cNvPr id="8" name="cola_en_iyi_cercevesiz">
            <a:hlinkClick r:id="" action="ppaction://media"/>
            <a:extLst>
              <a:ext uri="{FF2B5EF4-FFF2-40B4-BE49-F238E27FC236}">
                <a16:creationId xmlns:a16="http://schemas.microsoft.com/office/drawing/2014/main" id="{48B342C1-8D44-41A0-9A87-C5DE607BE03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016004" y="3150980"/>
            <a:ext cx="5968861" cy="3657600"/>
          </a:xfrm>
          <a:prstGeom prst="rect">
            <a:avLst/>
          </a:prstGeom>
        </p:spPr>
      </p:pic>
      <p:pic>
        <p:nvPicPr>
          <p:cNvPr id="9" name="cola_cerceveli_en_iyi">
            <a:hlinkClick r:id="" action="ppaction://media"/>
            <a:extLst>
              <a:ext uri="{FF2B5EF4-FFF2-40B4-BE49-F238E27FC236}">
                <a16:creationId xmlns:a16="http://schemas.microsoft.com/office/drawing/2014/main" id="{B3A888AA-67EF-447F-BDFB-2B6F00AB184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72197" y="3141041"/>
            <a:ext cx="5811768" cy="3657600"/>
          </a:xfrm>
          <a:prstGeom prst="rect">
            <a:avLst/>
          </a:prstGeom>
        </p:spPr>
      </p:pic>
    </p:spTree>
    <p:extLst>
      <p:ext uri="{BB962C8B-B14F-4D97-AF65-F5344CB8AC3E}">
        <p14:creationId xmlns:p14="http://schemas.microsoft.com/office/powerpoint/2010/main" val="98686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548" fill="hold"/>
                                        <p:tgtEl>
                                          <p:spTgt spid="5"/>
                                        </p:tgtEl>
                                      </p:cBhvr>
                                    </p:cmd>
                                  </p:childTnLst>
                                </p:cTn>
                              </p:par>
                              <p:par>
                                <p:cTn id="7" presetID="1" presetClass="mediacall" presetSubtype="0" fill="hold" nodeType="withEffect">
                                  <p:stCondLst>
                                    <p:cond delay="0"/>
                                  </p:stCondLst>
                                  <p:childTnLst>
                                    <p:cmd type="call" cmd="playFrom(0.0)">
                                      <p:cBhvr>
                                        <p:cTn id="8" dur="14014" fill="hold"/>
                                        <p:tgtEl>
                                          <p:spTgt spid="9"/>
                                        </p:tgtEl>
                                      </p:cBhvr>
                                    </p:cmd>
                                  </p:childTnLst>
                                </p:cTn>
                              </p:par>
                              <p:par>
                                <p:cTn id="9" presetID="1" presetClass="mediacall" presetSubtype="0" fill="hold" nodeType="withEffect">
                                  <p:stCondLst>
                                    <p:cond delay="0"/>
                                  </p:stCondLst>
                                  <p:childTnLst>
                                    <p:cmd type="call" cmd="playFrom(0.0)">
                                      <p:cBhvr>
                                        <p:cTn id="10" dur="140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video>
              <p:cMediaNode vol="80000">
                <p:cTn id="23" fill="hold" display="0">
                  <p:stCondLst>
                    <p:cond delay="indefinite"/>
                  </p:stCondLst>
                </p:cTn>
                <p:tgtEl>
                  <p:spTgt spid="8"/>
                </p:tgtEl>
              </p:cMediaNode>
            </p:video>
            <p:seq concurrent="1" nextAc="seek">
              <p:cTn id="24" restart="whenNotActive" fill="hold" evtFilter="cancelBubble" nodeType="interactiveSeq">
                <p:stCondLst>
                  <p:cond evt="onClick" delay="0">
                    <p:tgtEl>
                      <p:spTgt spid="8"/>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st_starbucks_yeni">
            <a:hlinkClick r:id="" action="ppaction://media"/>
            <a:extLst>
              <a:ext uri="{FF2B5EF4-FFF2-40B4-BE49-F238E27FC236}">
                <a16:creationId xmlns:a16="http://schemas.microsoft.com/office/drawing/2014/main" id="{B7E12F2E-E75A-4C5D-A957-B1903B7D6FD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531069" y="91026"/>
            <a:ext cx="5724691" cy="3146839"/>
          </a:xfrm>
          <a:prstGeom prst="rect">
            <a:avLst/>
          </a:prstGeom>
        </p:spPr>
      </p:pic>
      <p:pic>
        <p:nvPicPr>
          <p:cNvPr id="5" name="cerceveli_starbucks">
            <a:hlinkClick r:id="" action="ppaction://media"/>
            <a:extLst>
              <a:ext uri="{FF2B5EF4-FFF2-40B4-BE49-F238E27FC236}">
                <a16:creationId xmlns:a16="http://schemas.microsoft.com/office/drawing/2014/main" id="{B80FB6A6-4A3D-481D-BCE4-7641C5F3A378}"/>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82218" y="3312022"/>
            <a:ext cx="5818539" cy="3454952"/>
          </a:xfrm>
          <a:prstGeom prst="rect">
            <a:avLst/>
          </a:prstGeom>
        </p:spPr>
      </p:pic>
      <p:pic>
        <p:nvPicPr>
          <p:cNvPr id="6" name="cercevesiz_starbucks">
            <a:hlinkClick r:id="" action="ppaction://media"/>
            <a:extLst>
              <a:ext uri="{FF2B5EF4-FFF2-40B4-BE49-F238E27FC236}">
                <a16:creationId xmlns:a16="http://schemas.microsoft.com/office/drawing/2014/main" id="{4E1C6888-AE1D-46D3-BE06-9DBB0616F5DC}"/>
              </a:ext>
            </a:extLst>
          </p:cNvPr>
          <p:cNvPicPr>
            <a:picLocks noChangeAspect="1"/>
          </p:cNvPicPr>
          <p:nvPr>
            <a:videoFile r:link="rId6"/>
            <p:extLst>
              <p:ext uri="{DAA4B4D4-6D71-4841-9C94-3DE7FCFB9230}">
                <p14:media xmlns:p14="http://schemas.microsoft.com/office/powerpoint/2010/main" r:embed="rId5"/>
              </p:ext>
            </p:extLst>
          </p:nvPr>
        </p:nvPicPr>
        <p:blipFill>
          <a:blip r:embed="rId9"/>
          <a:stretch>
            <a:fillRect/>
          </a:stretch>
        </p:blipFill>
        <p:spPr>
          <a:xfrm>
            <a:off x="6096001" y="3312022"/>
            <a:ext cx="5913782" cy="3454952"/>
          </a:xfrm>
          <a:prstGeom prst="rect">
            <a:avLst/>
          </a:prstGeom>
        </p:spPr>
      </p:pic>
    </p:spTree>
    <p:extLst>
      <p:ext uri="{BB962C8B-B14F-4D97-AF65-F5344CB8AC3E}">
        <p14:creationId xmlns:p14="http://schemas.microsoft.com/office/powerpoint/2010/main" val="69287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744" fill="hold"/>
                                        <p:tgtEl>
                                          <p:spTgt spid="4"/>
                                        </p:tgtEl>
                                      </p:cBhvr>
                                    </p:cmd>
                                  </p:childTnLst>
                                </p:cTn>
                              </p:par>
                              <p:par>
                                <p:cTn id="7" presetID="1" presetClass="mediacall" presetSubtype="0" fill="hold" nodeType="withEffect">
                                  <p:stCondLst>
                                    <p:cond delay="0"/>
                                  </p:stCondLst>
                                  <p:childTnLst>
                                    <p:cmd type="call" cmd="playFrom(0.0)">
                                      <p:cBhvr>
                                        <p:cTn id="8" dur="64400" fill="hold"/>
                                        <p:tgtEl>
                                          <p:spTgt spid="6"/>
                                        </p:tgtEl>
                                      </p:cBhvr>
                                    </p:cmd>
                                  </p:childTnLst>
                                </p:cTn>
                              </p:par>
                              <p:par>
                                <p:cTn id="9" presetID="1" presetClass="mediacall" presetSubtype="0" fill="hold" nodeType="withEffect">
                                  <p:stCondLst>
                                    <p:cond delay="0"/>
                                  </p:stCondLst>
                                  <p:childTnLst>
                                    <p:cmd type="call" cmd="playFrom(0.0)">
                                      <p:cBhvr>
                                        <p:cTn id="10" dur="64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with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04387E33-0AE7-4522-81E0-25996F55A331}"/>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a:solidFill>
                  <a:schemeClr val="bg1">
                    <a:lumMod val="95000"/>
                    <a:lumOff val="5000"/>
                  </a:schemeClr>
                </a:solidFill>
              </a:rPr>
              <a:t>SON</a:t>
            </a:r>
            <a:br>
              <a:rPr lang="en-US" sz="5400">
                <a:solidFill>
                  <a:schemeClr val="bg1">
                    <a:lumMod val="95000"/>
                    <a:lumOff val="5000"/>
                  </a:schemeClr>
                </a:solidFill>
              </a:rPr>
            </a:br>
            <a:r>
              <a:rPr lang="en-US" sz="5400">
                <a:solidFill>
                  <a:schemeClr val="bg1">
                    <a:lumMod val="95000"/>
                    <a:lumOff val="5000"/>
                  </a:schemeClr>
                </a:solidFill>
              </a:rPr>
              <a:t>BİZİ DİNLEDİĞİNİZ İÇİN TEŞEKKÜRLER</a:t>
            </a:r>
          </a:p>
        </p:txBody>
      </p:sp>
    </p:spTree>
    <p:extLst>
      <p:ext uri="{BB962C8B-B14F-4D97-AF65-F5344CB8AC3E}">
        <p14:creationId xmlns:p14="http://schemas.microsoft.com/office/powerpoint/2010/main" val="358819715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DB60B3-CE26-49D0-8645-B2E1558C4E79}"/>
              </a:ext>
            </a:extLst>
          </p:cNvPr>
          <p:cNvSpPr>
            <a:spLocks noGrp="1"/>
          </p:cNvSpPr>
          <p:nvPr>
            <p:ph type="title"/>
          </p:nvPr>
        </p:nvSpPr>
        <p:spPr/>
        <p:txBody>
          <a:bodyPr>
            <a:normAutofit/>
          </a:bodyPr>
          <a:lstStyle/>
          <a:p>
            <a:pPr algn="ctr"/>
            <a:r>
              <a:rPr lang="tr-TR" sz="5400" b="1" dirty="0"/>
              <a:t>Nerelerde Kullanılır?</a:t>
            </a:r>
          </a:p>
        </p:txBody>
      </p:sp>
      <p:sp>
        <p:nvSpPr>
          <p:cNvPr id="3" name="İçerik Yer Tutucusu 2">
            <a:extLst>
              <a:ext uri="{FF2B5EF4-FFF2-40B4-BE49-F238E27FC236}">
                <a16:creationId xmlns:a16="http://schemas.microsoft.com/office/drawing/2014/main" id="{BE32FB28-1067-4EE6-A849-07DBB77BACCC}"/>
              </a:ext>
            </a:extLst>
          </p:cNvPr>
          <p:cNvSpPr>
            <a:spLocks noGrp="1"/>
          </p:cNvSpPr>
          <p:nvPr>
            <p:ph idx="1"/>
          </p:nvPr>
        </p:nvSpPr>
        <p:spPr>
          <a:xfrm>
            <a:off x="506896" y="1825625"/>
            <a:ext cx="8925339" cy="4351338"/>
          </a:xfrm>
        </p:spPr>
        <p:txBody>
          <a:bodyPr/>
          <a:lstStyle/>
          <a:p>
            <a:pPr marL="0" indent="0">
              <a:buNone/>
            </a:pPr>
            <a:endParaRPr lang="tr-TR" dirty="0"/>
          </a:p>
          <a:p>
            <a:pPr marL="0" indent="0">
              <a:buNone/>
            </a:pPr>
            <a:r>
              <a:rPr lang="tr-TR" dirty="0"/>
              <a:t>   Gerçekleştirdiğimiz proje yoğun olarak yapım şirketleri tarafından dizi , film , televizyon  yarışmaları gibi ürün yerleştirmenin sıkça yapıldığı yerlerde kullanılabilir.</a:t>
            </a:r>
          </a:p>
          <a:p>
            <a:pPr marL="0" indent="0">
              <a:buNone/>
            </a:pPr>
            <a:endParaRPr lang="tr-TR" dirty="0"/>
          </a:p>
          <a:p>
            <a:pPr marL="0" indent="0">
              <a:buNone/>
            </a:pPr>
            <a:r>
              <a:rPr lang="tr-TR" dirty="0"/>
              <a:t>   Günümüzde popüler olan </a:t>
            </a:r>
            <a:r>
              <a:rPr lang="tr-TR" dirty="0" err="1"/>
              <a:t>YouTube</a:t>
            </a:r>
            <a:r>
              <a:rPr lang="tr-TR" dirty="0"/>
              <a:t> video içeriklerinde telif haklarına takılmamak için görünmesi istenmeyen bir markanın kapatılmasında kişisel olarak da kullanılabilir.</a:t>
            </a:r>
          </a:p>
        </p:txBody>
      </p:sp>
      <p:pic>
        <p:nvPicPr>
          <p:cNvPr id="7" name="Resim 6" descr="elektronik eşyalar, ekran görüntüsü, bilgisayar içeren bir resim&#10;&#10;Açıklama otomatik olarak oluşturuldu">
            <a:extLst>
              <a:ext uri="{FF2B5EF4-FFF2-40B4-BE49-F238E27FC236}">
                <a16:creationId xmlns:a16="http://schemas.microsoft.com/office/drawing/2014/main" id="{61C0EEF7-E62C-49BA-B618-90B2C5D442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216" y="2979867"/>
            <a:ext cx="2206487" cy="14368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Dikdörtgen: Köşeleri Yuvarlatılmış 12">
            <a:extLst>
              <a:ext uri="{FF2B5EF4-FFF2-40B4-BE49-F238E27FC236}">
                <a16:creationId xmlns:a16="http://schemas.microsoft.com/office/drawing/2014/main" id="{F0DC7B35-C257-40A8-9FA4-E6A99DC9361C}"/>
              </a:ext>
            </a:extLst>
          </p:cNvPr>
          <p:cNvSpPr/>
          <p:nvPr/>
        </p:nvSpPr>
        <p:spPr>
          <a:xfrm rot="19815058">
            <a:off x="9451747" y="3632188"/>
            <a:ext cx="2478467" cy="13225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5" name="Dikdörtgen: Köşeleri Yuvarlatılmış 14">
            <a:extLst>
              <a:ext uri="{FF2B5EF4-FFF2-40B4-BE49-F238E27FC236}">
                <a16:creationId xmlns:a16="http://schemas.microsoft.com/office/drawing/2014/main" id="{2AE4F5D5-4862-4B76-A267-1F2CECE0567B}"/>
              </a:ext>
            </a:extLst>
          </p:cNvPr>
          <p:cNvSpPr/>
          <p:nvPr/>
        </p:nvSpPr>
        <p:spPr>
          <a:xfrm rot="12687176">
            <a:off x="9444577" y="3634459"/>
            <a:ext cx="2476776" cy="12771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477294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250D2F0-3F06-4032-9238-E8EE6907429A}"/>
              </a:ext>
            </a:extLst>
          </p:cNvPr>
          <p:cNvSpPr>
            <a:spLocks noGrp="1"/>
          </p:cNvSpPr>
          <p:nvPr>
            <p:ph type="title"/>
          </p:nvPr>
        </p:nvSpPr>
        <p:spPr>
          <a:xfrm>
            <a:off x="838200" y="863889"/>
            <a:ext cx="10515600" cy="1325563"/>
          </a:xfrm>
        </p:spPr>
        <p:txBody>
          <a:bodyPr>
            <a:normAutofit/>
          </a:bodyPr>
          <a:lstStyle/>
          <a:p>
            <a:pPr algn="ctr"/>
            <a:r>
              <a:rPr lang="tr-TR" sz="5400" b="1" dirty="0"/>
              <a:t>Ana İşlem Adımları</a:t>
            </a:r>
          </a:p>
        </p:txBody>
      </p:sp>
      <p:sp>
        <p:nvSpPr>
          <p:cNvPr id="3" name="İçerik Yer Tutucusu 2">
            <a:extLst>
              <a:ext uri="{FF2B5EF4-FFF2-40B4-BE49-F238E27FC236}">
                <a16:creationId xmlns:a16="http://schemas.microsoft.com/office/drawing/2014/main" id="{55E02033-3962-4F7C-BC08-F1292AF5AA03}"/>
              </a:ext>
            </a:extLst>
          </p:cNvPr>
          <p:cNvSpPr>
            <a:spLocks noGrp="1"/>
          </p:cNvSpPr>
          <p:nvPr>
            <p:ph idx="1"/>
          </p:nvPr>
        </p:nvSpPr>
        <p:spPr>
          <a:xfrm>
            <a:off x="353291" y="2389909"/>
            <a:ext cx="11575473" cy="3787054"/>
          </a:xfrm>
        </p:spPr>
        <p:txBody>
          <a:bodyPr/>
          <a:lstStyle/>
          <a:p>
            <a:pPr marL="0" indent="0">
              <a:buNone/>
            </a:pPr>
            <a:r>
              <a:rPr lang="tr-TR" dirty="0"/>
              <a:t>Projemiz 3 ana işlem üzerinde gerçekleştirilmiştir.</a:t>
            </a:r>
          </a:p>
          <a:p>
            <a:pPr marL="514350" indent="-514350">
              <a:buFont typeface="+mj-lt"/>
              <a:buAutoNum type="arabicPeriod"/>
            </a:pPr>
            <a:r>
              <a:rPr lang="tr-TR" dirty="0"/>
              <a:t>Veri Kümesi Oluşturma</a:t>
            </a:r>
          </a:p>
          <a:p>
            <a:pPr marL="514350" indent="-514350">
              <a:buFont typeface="+mj-lt"/>
              <a:buAutoNum type="arabicPeriod"/>
            </a:pPr>
            <a:r>
              <a:rPr lang="tr-TR" dirty="0"/>
              <a:t>Faster R-CNN kullanarak nesne tespiti</a:t>
            </a:r>
          </a:p>
          <a:p>
            <a:pPr marL="514350" indent="-514350">
              <a:buFont typeface="+mj-lt"/>
              <a:buAutoNum type="arabicPeriod"/>
            </a:pPr>
            <a:r>
              <a:rPr lang="tr-TR" dirty="0"/>
              <a:t>Tespit Edilen Nesnenin </a:t>
            </a:r>
            <a:r>
              <a:rPr lang="tr-TR" b="1" dirty="0"/>
              <a:t>Gaussian Blur </a:t>
            </a:r>
            <a:r>
              <a:rPr lang="tr-TR" dirty="0"/>
              <a:t>ile Bulanıklaştırılması</a:t>
            </a:r>
          </a:p>
          <a:p>
            <a:pPr marL="0" indent="0">
              <a:buNone/>
            </a:pPr>
            <a:endParaRPr lang="tr-TR" b="1" dirty="0"/>
          </a:p>
          <a:p>
            <a:pPr marL="514350" indent="-514350">
              <a:buFont typeface="+mj-lt"/>
              <a:buAutoNum type="arabicPeriod"/>
            </a:pPr>
            <a:endParaRPr lang="tr-TR" dirty="0"/>
          </a:p>
        </p:txBody>
      </p:sp>
    </p:spTree>
    <p:extLst>
      <p:ext uri="{BB962C8B-B14F-4D97-AF65-F5344CB8AC3E}">
        <p14:creationId xmlns:p14="http://schemas.microsoft.com/office/powerpoint/2010/main" val="252772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9E16D5ED-B629-4DE7-A149-B8EE590FC892}"/>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tr-TR" sz="6000" kern="1200" dirty="0">
                <a:solidFill>
                  <a:srgbClr val="FFFFFF"/>
                </a:solidFill>
                <a:latin typeface="+mj-lt"/>
                <a:ea typeface="+mj-ea"/>
                <a:cs typeface="+mj-cs"/>
              </a:rPr>
              <a:t>Veri</a:t>
            </a:r>
            <a:r>
              <a:rPr lang="en-US" sz="6000" kern="1200" dirty="0">
                <a:solidFill>
                  <a:srgbClr val="FFFFFF"/>
                </a:solidFill>
                <a:latin typeface="+mj-lt"/>
                <a:ea typeface="+mj-ea"/>
                <a:cs typeface="+mj-cs"/>
              </a:rPr>
              <a:t> K</a:t>
            </a:r>
            <a:r>
              <a:rPr lang="tr-TR" sz="6000" kern="1200" dirty="0">
                <a:solidFill>
                  <a:srgbClr val="FFFFFF"/>
                </a:solidFill>
                <a:latin typeface="+mj-lt"/>
                <a:ea typeface="+mj-ea"/>
                <a:cs typeface="+mj-cs"/>
              </a:rPr>
              <a:t>ümesi Oluşturma</a:t>
            </a: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3858973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İçerik Yer Tutucusu 4">
            <a:extLst>
              <a:ext uri="{FF2B5EF4-FFF2-40B4-BE49-F238E27FC236}">
                <a16:creationId xmlns:a16="http://schemas.microsoft.com/office/drawing/2014/main" id="{2CA8104C-6D01-4779-A862-B4CBCE6EE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3" y="1991957"/>
            <a:ext cx="4383157" cy="2898095"/>
          </a:xfrm>
          <a:prstGeom prst="rect">
            <a:avLst/>
          </a:prstGeom>
        </p:spPr>
      </p:pic>
      <p:sp>
        <p:nvSpPr>
          <p:cNvPr id="3" name="İçerik Yer Tutucusu 2">
            <a:extLst>
              <a:ext uri="{FF2B5EF4-FFF2-40B4-BE49-F238E27FC236}">
                <a16:creationId xmlns:a16="http://schemas.microsoft.com/office/drawing/2014/main" id="{E90C06B3-74A9-4099-BDAC-D2D160CCE689}"/>
              </a:ext>
            </a:extLst>
          </p:cNvPr>
          <p:cNvSpPr>
            <a:spLocks noGrp="1"/>
          </p:cNvSpPr>
          <p:nvPr>
            <p:ph idx="1"/>
          </p:nvPr>
        </p:nvSpPr>
        <p:spPr>
          <a:xfrm>
            <a:off x="5614876" y="914400"/>
            <a:ext cx="6202750" cy="5146571"/>
          </a:xfrm>
        </p:spPr>
        <p:txBody>
          <a:bodyPr anchor="ctr">
            <a:normAutofit/>
          </a:bodyPr>
          <a:lstStyle/>
          <a:p>
            <a:r>
              <a:rPr lang="tr-TR" sz="2000" dirty="0">
                <a:solidFill>
                  <a:srgbClr val="000000"/>
                </a:solidFill>
              </a:rPr>
              <a:t>   Projemizin ilk adımı olan veri kümesi oluşturma işlemi için QMUL-</a:t>
            </a:r>
            <a:r>
              <a:rPr lang="tr-TR" sz="2000" dirty="0" err="1">
                <a:solidFill>
                  <a:srgbClr val="000000"/>
                </a:solidFill>
              </a:rPr>
              <a:t>OpenLogo</a:t>
            </a:r>
            <a:r>
              <a:rPr lang="tr-TR" sz="2000" dirty="0">
                <a:solidFill>
                  <a:srgbClr val="000000"/>
                </a:solidFill>
              </a:rPr>
              <a:t> veri seti kullanılmıştır. Bu veri seti </a:t>
            </a:r>
            <a:r>
              <a:rPr lang="pt-BR" sz="2000" dirty="0">
                <a:solidFill>
                  <a:srgbClr val="000000"/>
                </a:solidFill>
                <a:hlinkClick r:id="rId4"/>
              </a:rPr>
              <a:t>FlickrLogo-32</a:t>
            </a:r>
            <a:r>
              <a:rPr lang="tr-TR" sz="2000" dirty="0">
                <a:solidFill>
                  <a:srgbClr val="000000"/>
                </a:solidFill>
              </a:rPr>
              <a:t>,</a:t>
            </a:r>
            <a:r>
              <a:rPr lang="pt-BR" sz="2000" dirty="0">
                <a:solidFill>
                  <a:srgbClr val="000000"/>
                </a:solidFill>
                <a:hlinkClick r:id="rId5"/>
              </a:rPr>
              <a:t>WebLogo-2M</a:t>
            </a:r>
            <a:r>
              <a:rPr lang="tr-TR" sz="2000" dirty="0">
                <a:solidFill>
                  <a:srgbClr val="000000"/>
                </a:solidFill>
              </a:rPr>
              <a:t>, </a:t>
            </a:r>
            <a:r>
              <a:rPr lang="pt-BR" sz="2000" dirty="0">
                <a:solidFill>
                  <a:srgbClr val="000000"/>
                </a:solidFill>
                <a:hlinkClick r:id="rId6"/>
              </a:rPr>
              <a:t>TopLogo-10</a:t>
            </a:r>
            <a:r>
              <a:rPr lang="tr-TR" sz="2000" dirty="0">
                <a:solidFill>
                  <a:srgbClr val="000000"/>
                </a:solidFill>
              </a:rPr>
              <a:t> , </a:t>
            </a:r>
            <a:r>
              <a:rPr lang="pt-BR" sz="2000" dirty="0">
                <a:solidFill>
                  <a:srgbClr val="000000"/>
                </a:solidFill>
                <a:hlinkClick r:id="rId7"/>
              </a:rPr>
              <a:t>Flickr Logo 27</a:t>
            </a:r>
            <a:r>
              <a:rPr lang="tr-TR" sz="2000" dirty="0">
                <a:solidFill>
                  <a:srgbClr val="000000"/>
                </a:solidFill>
              </a:rPr>
              <a:t> , </a:t>
            </a:r>
            <a:r>
              <a:rPr lang="pt-BR" sz="2000" dirty="0">
                <a:solidFill>
                  <a:srgbClr val="000000"/>
                </a:solidFill>
                <a:hlinkClick r:id="rId8"/>
              </a:rPr>
              <a:t>Logo32plus</a:t>
            </a:r>
            <a:r>
              <a:rPr lang="tr-TR" sz="2000" dirty="0">
                <a:solidFill>
                  <a:srgbClr val="000000"/>
                </a:solidFill>
              </a:rPr>
              <a:t> , </a:t>
            </a:r>
            <a:r>
              <a:rPr lang="pt-BR" sz="2000" dirty="0">
                <a:solidFill>
                  <a:srgbClr val="000000"/>
                </a:solidFill>
                <a:hlinkClick r:id="rId9"/>
              </a:rPr>
              <a:t>BelgaLogos</a:t>
            </a:r>
            <a:r>
              <a:rPr lang="tr-TR" sz="2000" dirty="0">
                <a:solidFill>
                  <a:srgbClr val="000000"/>
                </a:solidFill>
              </a:rPr>
              <a:t> gibi çeşitli veri setlerinin birleşiminden oluşturulmuş açık kaynak olarak kullanılabilen bir veri setidir. </a:t>
            </a:r>
          </a:p>
          <a:p>
            <a:pPr marL="0" indent="0">
              <a:buNone/>
            </a:pPr>
            <a:endParaRPr lang="tr-TR" sz="2000" dirty="0">
              <a:solidFill>
                <a:srgbClr val="000000"/>
              </a:solidFill>
            </a:endParaRPr>
          </a:p>
          <a:p>
            <a:r>
              <a:rPr lang="tr-TR" sz="2000" dirty="0">
                <a:solidFill>
                  <a:srgbClr val="000000"/>
                </a:solidFill>
              </a:rPr>
              <a:t>  Projemizde kullanmak üzere bu veri setinden 17 tane sınıf seçilmiştir. Seçilen sınıfların her birinde 300 tane resim bulunmaktadır. Resimlerin boyutları eğitim süresini olumsuz yönde etkilediğinden dolayı boyutları 500x500 olacak şekilde her bir resim yeniden boyutlandırılmıştır. Resimlerin %80’i eğitim için %20’si ise test için kullanılmıştır.</a:t>
            </a:r>
          </a:p>
          <a:p>
            <a:r>
              <a:rPr lang="tr-TR" sz="2000" dirty="0">
                <a:solidFill>
                  <a:srgbClr val="000000"/>
                </a:solidFill>
              </a:rPr>
              <a:t>Projemizde bulunan resim örneklerini artırmak için Veri Artırma (Data </a:t>
            </a:r>
            <a:r>
              <a:rPr lang="tr-TR" sz="2000" dirty="0" err="1">
                <a:solidFill>
                  <a:srgbClr val="000000"/>
                </a:solidFill>
              </a:rPr>
              <a:t>Augmentation</a:t>
            </a:r>
            <a:r>
              <a:rPr lang="tr-TR" sz="2000" dirty="0">
                <a:solidFill>
                  <a:srgbClr val="000000"/>
                </a:solidFill>
              </a:rPr>
              <a:t>) kullanılmıştır.</a:t>
            </a:r>
            <a:endParaRPr lang="pt-BR" sz="2000" dirty="0">
              <a:solidFill>
                <a:srgbClr val="000000"/>
              </a:solidFill>
            </a:endParaRPr>
          </a:p>
          <a:p>
            <a:pPr marL="0" indent="0">
              <a:buNone/>
            </a:pPr>
            <a:endParaRPr lang="tr-TR" sz="1700" dirty="0">
              <a:solidFill>
                <a:srgbClr val="000000"/>
              </a:solidFill>
            </a:endParaRPr>
          </a:p>
        </p:txBody>
      </p:sp>
    </p:spTree>
    <p:extLst>
      <p:ext uri="{BB962C8B-B14F-4D97-AF65-F5344CB8AC3E}">
        <p14:creationId xmlns:p14="http://schemas.microsoft.com/office/powerpoint/2010/main" val="436814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FE4FEE-1D7A-467E-8662-AD015F1E6004}"/>
              </a:ext>
            </a:extLst>
          </p:cNvPr>
          <p:cNvSpPr>
            <a:spLocks noGrp="1"/>
          </p:cNvSpPr>
          <p:nvPr>
            <p:ph type="title"/>
          </p:nvPr>
        </p:nvSpPr>
        <p:spPr>
          <a:xfrm>
            <a:off x="4749376" y="629266"/>
            <a:ext cx="7442624" cy="1676603"/>
          </a:xfrm>
        </p:spPr>
        <p:txBody>
          <a:bodyPr>
            <a:normAutofit/>
          </a:bodyPr>
          <a:lstStyle/>
          <a:p>
            <a:r>
              <a:rPr lang="tr-TR" sz="3700" b="1" dirty="0"/>
              <a:t>VERİ ARTIRMA (DATA AUGMENTATION)</a:t>
            </a:r>
            <a:br>
              <a:rPr lang="tr-TR" sz="3700" b="1" dirty="0"/>
            </a:br>
            <a:endParaRPr lang="tr-TR" sz="3700" dirty="0"/>
          </a:p>
        </p:txBody>
      </p:sp>
      <p:sp>
        <p:nvSpPr>
          <p:cNvPr id="23" name="Rectangle 13">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484632"/>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çerik Yer Tutucusu 4" descr="metin, fotoğraf, yan, siyah içeren bir resim&#10;&#10;Açıklama otomatik olarak oluşturuldu">
            <a:extLst>
              <a:ext uri="{FF2B5EF4-FFF2-40B4-BE49-F238E27FC236}">
                <a16:creationId xmlns:a16="http://schemas.microsoft.com/office/drawing/2014/main" id="{DE4F7CCA-458A-4BE3-A94B-17620C9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558" y="803049"/>
            <a:ext cx="3091068" cy="2470743"/>
          </a:xfrm>
          <a:prstGeom prst="rect">
            <a:avLst/>
          </a:prstGeom>
        </p:spPr>
      </p:pic>
      <p:pic>
        <p:nvPicPr>
          <p:cNvPr id="9" name="Resim 8" descr="iç mekan, şişe, yiyecek, bilgisayar içeren bir resim&#10;&#10;Açıklama otomatik olarak oluşturuldu">
            <a:extLst>
              <a:ext uri="{FF2B5EF4-FFF2-40B4-BE49-F238E27FC236}">
                <a16:creationId xmlns:a16="http://schemas.microsoft.com/office/drawing/2014/main" id="{155F6CD5-82BC-44F0-A212-DB5458CC5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02" y="3461344"/>
            <a:ext cx="3050605" cy="2438400"/>
          </a:xfrm>
          <a:prstGeom prst="rect">
            <a:avLst/>
          </a:prstGeom>
          <a:effectLst/>
        </p:spPr>
      </p:pic>
      <p:sp>
        <p:nvSpPr>
          <p:cNvPr id="7" name="İçerik Yer Tutucusu 6">
            <a:extLst>
              <a:ext uri="{FF2B5EF4-FFF2-40B4-BE49-F238E27FC236}">
                <a16:creationId xmlns:a16="http://schemas.microsoft.com/office/drawing/2014/main" id="{6DABEFF7-B71B-49BE-BFDF-615C5701D00D}"/>
              </a:ext>
            </a:extLst>
          </p:cNvPr>
          <p:cNvSpPr>
            <a:spLocks noGrp="1"/>
          </p:cNvSpPr>
          <p:nvPr>
            <p:ph idx="1"/>
          </p:nvPr>
        </p:nvSpPr>
        <p:spPr>
          <a:xfrm>
            <a:off x="4765547" y="1610140"/>
            <a:ext cx="7426453" cy="4613680"/>
          </a:xfrm>
        </p:spPr>
        <p:txBody>
          <a:bodyPr>
            <a:normAutofit fontScale="92500"/>
          </a:bodyPr>
          <a:lstStyle/>
          <a:p>
            <a:pPr marL="0" indent="0">
              <a:buNone/>
            </a:pPr>
            <a:r>
              <a:rPr lang="tr-TR" sz="1700" dirty="0"/>
              <a:t>   </a:t>
            </a:r>
            <a:r>
              <a:rPr lang="tr-TR" sz="2400" dirty="0"/>
              <a:t>Küçük veri setlerinde özellikle başarımı artırmak için verilerin çeşitli bozulma etkilerine maruz bırakılarak artırılmasıdır. Bu şekilde modelin farklı koşulları da öğrenmesi sağlanmaktadır.</a:t>
            </a:r>
          </a:p>
          <a:p>
            <a:r>
              <a:rPr lang="tr-TR" sz="2400" dirty="0"/>
              <a:t>Görüntünün çeşitli eksenlere göre simetriklerinin alınması,</a:t>
            </a:r>
          </a:p>
          <a:p>
            <a:r>
              <a:rPr lang="tr-TR" sz="2400" dirty="0"/>
              <a:t>Rastgele bir örnek parçasının kesilip alınması,</a:t>
            </a:r>
          </a:p>
          <a:p>
            <a:r>
              <a:rPr lang="tr-TR" sz="2400" dirty="0"/>
              <a:t>Eksenlerinin değiştirilmesi,</a:t>
            </a:r>
          </a:p>
          <a:p>
            <a:r>
              <a:rPr lang="tr-TR" sz="2400" dirty="0"/>
              <a:t>Renk oranlarının değiştirilmesi,</a:t>
            </a:r>
          </a:p>
          <a:p>
            <a:pPr marL="0" indent="0">
              <a:buNone/>
            </a:pPr>
            <a:r>
              <a:rPr lang="tr-TR" sz="2400" dirty="0"/>
              <a:t>gibi birçok farklı şekilde veriden elde edilen yeni veri parçaları oluşturularak artırma yapılabilir. Böylece model ezberleme (overfit) eğiliminden uzaklaşmaktadır.</a:t>
            </a:r>
          </a:p>
          <a:p>
            <a:pPr marL="0" indent="0">
              <a:buNone/>
            </a:pPr>
            <a:br>
              <a:rPr lang="tr-TR" sz="1700" dirty="0"/>
            </a:br>
            <a:endParaRPr lang="tr-TR" sz="1700" dirty="0"/>
          </a:p>
        </p:txBody>
      </p:sp>
    </p:spTree>
    <p:extLst>
      <p:ext uri="{BB962C8B-B14F-4D97-AF65-F5344CB8AC3E}">
        <p14:creationId xmlns:p14="http://schemas.microsoft.com/office/powerpoint/2010/main" val="91561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9E16D5ED-B629-4DE7-A149-B8EE590FC892}"/>
              </a:ext>
            </a:extLst>
          </p:cNvPr>
          <p:cNvSpPr>
            <a:spLocks noGrp="1"/>
          </p:cNvSpPr>
          <p:nvPr>
            <p:ph type="title"/>
          </p:nvPr>
        </p:nvSpPr>
        <p:spPr>
          <a:xfrm>
            <a:off x="2743200" y="2395411"/>
            <a:ext cx="6647451" cy="2862389"/>
          </a:xfrm>
        </p:spPr>
        <p:txBody>
          <a:bodyPr vert="horz" lIns="91440" tIns="45720" rIns="91440" bIns="45720" rtlCol="0" anchor="b">
            <a:normAutofit fontScale="90000"/>
          </a:bodyPr>
          <a:lstStyle/>
          <a:p>
            <a:pPr algn="ctr"/>
            <a:r>
              <a:rPr lang="tr-TR" sz="6000" dirty="0">
                <a:solidFill>
                  <a:schemeClr val="bg1"/>
                </a:solidFill>
              </a:rPr>
              <a:t>Faster R-CNN Kullanarak Nesne Tespiti</a:t>
            </a:r>
            <a:br>
              <a:rPr lang="tr-TR" sz="6000" dirty="0"/>
            </a:br>
            <a:endParaRPr lang="en-US" sz="6000" kern="1200" dirty="0">
              <a:solidFill>
                <a:srgbClr val="FFFFFF"/>
              </a:solidFill>
              <a:latin typeface="+mj-lt"/>
              <a:ea typeface="+mj-ea"/>
              <a:cs typeface="+mj-cs"/>
            </a:endParaRPr>
          </a:p>
        </p:txBody>
      </p:sp>
    </p:spTree>
    <p:extLst>
      <p:ext uri="{BB962C8B-B14F-4D97-AF65-F5344CB8AC3E}">
        <p14:creationId xmlns:p14="http://schemas.microsoft.com/office/powerpoint/2010/main" val="516937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346A7-A71B-45BA-884B-125D19B0AF5F}"/>
              </a:ext>
            </a:extLst>
          </p:cNvPr>
          <p:cNvSpPr>
            <a:spLocks noGrp="1"/>
          </p:cNvSpPr>
          <p:nvPr>
            <p:ph type="title"/>
          </p:nvPr>
        </p:nvSpPr>
        <p:spPr>
          <a:xfrm>
            <a:off x="838200" y="365125"/>
            <a:ext cx="10515600" cy="1325563"/>
          </a:xfrm>
        </p:spPr>
        <p:txBody>
          <a:bodyPr/>
          <a:lstStyle/>
          <a:p>
            <a:pPr algn="ctr"/>
            <a:r>
              <a:rPr lang="en-US" dirty="0"/>
              <a:t>CNN </a:t>
            </a:r>
            <a:r>
              <a:rPr lang="en-US" dirty="0" err="1"/>
              <a:t>Mimarisi</a:t>
            </a:r>
            <a:endParaRPr lang="en-US" dirty="0"/>
          </a:p>
        </p:txBody>
      </p:sp>
      <p:sp>
        <p:nvSpPr>
          <p:cNvPr id="3" name="Content Placeholder 2">
            <a:extLst>
              <a:ext uri="{FF2B5EF4-FFF2-40B4-BE49-F238E27FC236}">
                <a16:creationId xmlns:a16="http://schemas.microsoft.com/office/drawing/2014/main" id="{86132E91-DD82-4F99-92C0-73A0DB8C4D65}"/>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sz="2400" b="1"/>
              <a:t>Convolutional Layer</a:t>
            </a:r>
          </a:p>
          <a:p>
            <a:pPr marL="514350" indent="-514350">
              <a:buFont typeface="+mj-lt"/>
              <a:buAutoNum type="arabicPeriod"/>
            </a:pPr>
            <a:r>
              <a:rPr lang="en-US" sz="2400" b="1"/>
              <a:t>ReLU (Rectified</a:t>
            </a:r>
            <a:r>
              <a:rPr lang="en-US"/>
              <a:t> </a:t>
            </a:r>
            <a:r>
              <a:rPr lang="en-US" sz="2400" b="1"/>
              <a:t>Linear</a:t>
            </a:r>
            <a:r>
              <a:rPr lang="en-US"/>
              <a:t> </a:t>
            </a:r>
            <a:r>
              <a:rPr lang="en-US" sz="2400" b="1"/>
              <a:t>Unit)</a:t>
            </a:r>
            <a:r>
              <a:rPr lang="tr-TR" sz="2400" b="1"/>
              <a:t> Layer</a:t>
            </a:r>
            <a:endParaRPr lang="en-US" sz="2400" b="1"/>
          </a:p>
          <a:p>
            <a:pPr marL="514350" indent="-514350">
              <a:buFont typeface="+mj-lt"/>
              <a:buAutoNum type="arabicPeriod"/>
            </a:pPr>
            <a:r>
              <a:rPr lang="en-US" sz="2400" b="1"/>
              <a:t>Pooling layer</a:t>
            </a:r>
          </a:p>
          <a:p>
            <a:pPr marL="514350" indent="-514350">
              <a:buFont typeface="+mj-lt"/>
              <a:buAutoNum type="arabicPeriod"/>
            </a:pPr>
            <a:r>
              <a:rPr lang="en-US" sz="2400" b="1"/>
              <a:t>Flattening Layer</a:t>
            </a:r>
          </a:p>
          <a:p>
            <a:pPr marL="514350" indent="-514350">
              <a:buFont typeface="+mj-lt"/>
              <a:buAutoNum type="arabicPeriod"/>
            </a:pPr>
            <a:r>
              <a:rPr lang="en-US" sz="2400" b="1"/>
              <a:t>Fully-Connected Layer</a:t>
            </a:r>
          </a:p>
          <a:p>
            <a:pPr marL="514350" indent="-514350">
              <a:buFont typeface="+mj-lt"/>
              <a:buAutoNum type="arabicPeriod"/>
            </a:pPr>
            <a:endParaRPr lang="en-US" dirty="0"/>
          </a:p>
        </p:txBody>
      </p:sp>
    </p:spTree>
    <p:extLst>
      <p:ext uri="{BB962C8B-B14F-4D97-AF65-F5344CB8AC3E}">
        <p14:creationId xmlns:p14="http://schemas.microsoft.com/office/powerpoint/2010/main" val="81406548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889</Words>
  <Application>Microsoft Office PowerPoint</Application>
  <PresentationFormat>Geniş ekran</PresentationFormat>
  <Paragraphs>105</Paragraphs>
  <Slides>25</Slides>
  <Notes>0</Notes>
  <HiddenSlides>0</HiddenSlides>
  <MMClips>6</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25</vt:i4>
      </vt:variant>
    </vt:vector>
  </HeadingPairs>
  <TitlesOfParts>
    <vt:vector size="30" baseType="lpstr">
      <vt:lpstr>Arial</vt:lpstr>
      <vt:lpstr>Calibri</vt:lpstr>
      <vt:lpstr>Calibri Light</vt:lpstr>
      <vt:lpstr>medium-content-serif-font</vt:lpstr>
      <vt:lpstr>Office Teması</vt:lpstr>
      <vt:lpstr>PowerPoint Sunusu</vt:lpstr>
      <vt:lpstr>Projemizin Konusu</vt:lpstr>
      <vt:lpstr>Nerelerde Kullanılır?</vt:lpstr>
      <vt:lpstr>Ana İşlem Adımları</vt:lpstr>
      <vt:lpstr>Veri Kümesi Oluşturma</vt:lpstr>
      <vt:lpstr>PowerPoint Sunusu</vt:lpstr>
      <vt:lpstr>VERİ ARTIRMA (DATA AUGMENTATION) </vt:lpstr>
      <vt:lpstr>Faster R-CNN Kullanarak Nesne Tespiti </vt:lpstr>
      <vt:lpstr>CNN Mimarisi</vt:lpstr>
      <vt:lpstr>CNN Mimarisi</vt:lpstr>
      <vt:lpstr>CNN Mimarisi</vt:lpstr>
      <vt:lpstr>CNN Mimarisi</vt:lpstr>
      <vt:lpstr>Neden Faster R-CNN</vt:lpstr>
      <vt:lpstr>Faster R-CNN Mimarisi</vt:lpstr>
      <vt:lpstr>Sonuçların Ölçümleri</vt:lpstr>
      <vt:lpstr>Sonuçların Ölçümleri</vt:lpstr>
      <vt:lpstr>Gaussian Blur ile Bulanıklaştırma </vt:lpstr>
      <vt:lpstr>PowerPoint Sunusu</vt:lpstr>
      <vt:lpstr>Gaussian Blur Projemizdeki Çıktısı</vt:lpstr>
      <vt:lpstr>Sistemin Başarılı Tespit Ettiği Nesneler</vt:lpstr>
      <vt:lpstr>Sistemin Başarısız Tespit Ettiği Nesneler</vt:lpstr>
      <vt:lpstr>ÖRNEK VİDEOLAR</vt:lpstr>
      <vt:lpstr>PowerPoint Sunusu</vt:lpstr>
      <vt:lpstr>PowerPoint Sunusu</vt:lpstr>
      <vt:lpstr>SON BİZİ DİNLEDİĞİNİZ İÇİN TEŞEKKÜRLER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özgür kan</dc:creator>
  <cp:lastModifiedBy>özgür kan</cp:lastModifiedBy>
  <cp:revision>9</cp:revision>
  <dcterms:created xsi:type="dcterms:W3CDTF">2020-01-13T00:11:36Z</dcterms:created>
  <dcterms:modified xsi:type="dcterms:W3CDTF">2020-07-19T22:05:19Z</dcterms:modified>
</cp:coreProperties>
</file>